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3.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2.xml" ContentType="application/vnd.openxmlformats-officedocument.presentationml.slide+xml"/>
  <Override PartName="/ppt/slides/slide24.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31"/>
  </p:notesMasterIdLst>
  <p:sldIdLst>
    <p:sldId id="256" r:id="rId2"/>
    <p:sldId id="302" r:id="rId3"/>
    <p:sldId id="286" r:id="rId4"/>
    <p:sldId id="309" r:id="rId5"/>
    <p:sldId id="311" r:id="rId6"/>
    <p:sldId id="269" r:id="rId7"/>
    <p:sldId id="258" r:id="rId8"/>
    <p:sldId id="260" r:id="rId9"/>
    <p:sldId id="261" r:id="rId10"/>
    <p:sldId id="264" r:id="rId11"/>
    <p:sldId id="265" r:id="rId12"/>
    <p:sldId id="266" r:id="rId13"/>
    <p:sldId id="262" r:id="rId14"/>
    <p:sldId id="263" r:id="rId15"/>
    <p:sldId id="267" r:id="rId16"/>
    <p:sldId id="270" r:id="rId17"/>
    <p:sldId id="312" r:id="rId18"/>
    <p:sldId id="303" r:id="rId19"/>
    <p:sldId id="304" r:id="rId20"/>
    <p:sldId id="305" r:id="rId21"/>
    <p:sldId id="306" r:id="rId22"/>
    <p:sldId id="314" r:id="rId23"/>
    <p:sldId id="313" r:id="rId24"/>
    <p:sldId id="290" r:id="rId25"/>
    <p:sldId id="291" r:id="rId26"/>
    <p:sldId id="297" r:id="rId27"/>
    <p:sldId id="296" r:id="rId28"/>
    <p:sldId id="285" r:id="rId29"/>
    <p:sldId id="284" r:id="rId3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30" d="100"/>
          <a:sy n="130" d="100"/>
        </p:scale>
        <p:origin x="-1074"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7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AA1FA9-A177-4667-8625-DB4CEE9FAD6A}" type="datetimeFigureOut">
              <a:rPr lang="en-US" smtClean="0"/>
              <a:t>8/6/2012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FE4FD3-CB11-4DBE-86AB-CFF1FA3ABE2A}" type="slidenum">
              <a:rPr lang="en-US" smtClean="0"/>
              <a:t>‹#›</a:t>
            </a:fld>
            <a:endParaRPr lang="en-US"/>
          </a:p>
        </p:txBody>
      </p:sp>
    </p:spTree>
    <p:extLst>
      <p:ext uri="{BB962C8B-B14F-4D97-AF65-F5344CB8AC3E}">
        <p14:creationId xmlns:p14="http://schemas.microsoft.com/office/powerpoint/2010/main" val="3911373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dobe Garamond Pro" pitchFamily="18" charset="0"/>
              </a:rPr>
              <a:t>Primary goal: provide the best possible geotechnical, engineering, and economic advice to Indian landowners seeking to manage and develop their energy and mineral trust resources</a:t>
            </a:r>
          </a:p>
          <a:p>
            <a:pPr eaLnBrk="1" hangingPunct="1">
              <a:spcBef>
                <a:spcPct val="0"/>
              </a:spcBef>
            </a:pPr>
            <a:endParaRPr lang="en-US" smtClean="0"/>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682B90-ADF9-4839-9680-6FAFB9068F9B}" type="slidenum">
              <a:rPr lang="en-US" smtClean="0">
                <a:latin typeface="Arial" pitchFamily="34" charset="0"/>
              </a:rPr>
              <a:pPr/>
              <a:t>3</a:t>
            </a:fld>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1F5AD7-9840-4E9A-974F-D0D5A0749D9B}" type="slidenum">
              <a:rPr lang="en-US" smtClean="0">
                <a:latin typeface="Arial" pitchFamily="34" charset="0"/>
              </a:rPr>
              <a:pPr/>
              <a:t>18</a:t>
            </a:fld>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6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928F20-069A-4AEA-B0D3-DC375B7AA29E}" type="slidenum">
              <a:rPr lang="en-US" smtClean="0">
                <a:latin typeface="Arial" pitchFamily="34" charset="0"/>
              </a:rPr>
              <a:pPr/>
              <a:t>21</a:t>
            </a:fld>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a:defRPr sz="3400" b="1">
                <a:solidFill>
                  <a:schemeClr val="tx1"/>
                </a:solidFill>
                <a:latin typeface="Tahoma" pitchFamily="34" charset="0"/>
              </a:defRPr>
            </a:lvl1pPr>
            <a:lvl2pPr marL="702756" indent="-270291" defTabSz="915986">
              <a:defRPr sz="3400" b="1">
                <a:solidFill>
                  <a:schemeClr val="tx1"/>
                </a:solidFill>
                <a:latin typeface="Tahoma" pitchFamily="34" charset="0"/>
              </a:defRPr>
            </a:lvl2pPr>
            <a:lvl3pPr marL="1081164" indent="-216233" defTabSz="915986">
              <a:defRPr sz="3400" b="1">
                <a:solidFill>
                  <a:schemeClr val="tx1"/>
                </a:solidFill>
                <a:latin typeface="Tahoma" pitchFamily="34" charset="0"/>
              </a:defRPr>
            </a:lvl3pPr>
            <a:lvl4pPr marL="1513629" indent="-216233" defTabSz="915986">
              <a:defRPr sz="3400" b="1">
                <a:solidFill>
                  <a:schemeClr val="tx1"/>
                </a:solidFill>
                <a:latin typeface="Tahoma" pitchFamily="34" charset="0"/>
              </a:defRPr>
            </a:lvl4pPr>
            <a:lvl5pPr marL="1946095" indent="-216233" defTabSz="915986">
              <a:defRPr sz="3400" b="1">
                <a:solidFill>
                  <a:schemeClr val="tx1"/>
                </a:solidFill>
                <a:latin typeface="Tahoma" pitchFamily="34" charset="0"/>
              </a:defRPr>
            </a:lvl5pPr>
            <a:lvl6pPr marL="2378560" indent="-216233" defTabSz="915986" eaLnBrk="0" fontAlgn="base" hangingPunct="0">
              <a:spcBef>
                <a:spcPct val="0"/>
              </a:spcBef>
              <a:spcAft>
                <a:spcPct val="0"/>
              </a:spcAft>
              <a:defRPr sz="3400" b="1">
                <a:solidFill>
                  <a:schemeClr val="tx1"/>
                </a:solidFill>
                <a:latin typeface="Tahoma" pitchFamily="34" charset="0"/>
              </a:defRPr>
            </a:lvl6pPr>
            <a:lvl7pPr marL="2811026" indent="-216233" defTabSz="915986" eaLnBrk="0" fontAlgn="base" hangingPunct="0">
              <a:spcBef>
                <a:spcPct val="0"/>
              </a:spcBef>
              <a:spcAft>
                <a:spcPct val="0"/>
              </a:spcAft>
              <a:defRPr sz="3400" b="1">
                <a:solidFill>
                  <a:schemeClr val="tx1"/>
                </a:solidFill>
                <a:latin typeface="Tahoma" pitchFamily="34" charset="0"/>
              </a:defRPr>
            </a:lvl7pPr>
            <a:lvl8pPr marL="3243491" indent="-216233" defTabSz="915986" eaLnBrk="0" fontAlgn="base" hangingPunct="0">
              <a:spcBef>
                <a:spcPct val="0"/>
              </a:spcBef>
              <a:spcAft>
                <a:spcPct val="0"/>
              </a:spcAft>
              <a:defRPr sz="3400" b="1">
                <a:solidFill>
                  <a:schemeClr val="tx1"/>
                </a:solidFill>
                <a:latin typeface="Tahoma" pitchFamily="34" charset="0"/>
              </a:defRPr>
            </a:lvl8pPr>
            <a:lvl9pPr marL="3675957" indent="-216233" defTabSz="915986" eaLnBrk="0" fontAlgn="base" hangingPunct="0">
              <a:spcBef>
                <a:spcPct val="0"/>
              </a:spcBef>
              <a:spcAft>
                <a:spcPct val="0"/>
              </a:spcAft>
              <a:defRPr sz="3400" b="1">
                <a:solidFill>
                  <a:schemeClr val="tx1"/>
                </a:solidFill>
                <a:latin typeface="Tahoma" pitchFamily="34" charset="0"/>
              </a:defRPr>
            </a:lvl9pPr>
          </a:lstStyle>
          <a:p>
            <a:fld id="{16114DDF-9342-4D8B-A977-A922F846520B}" type="slidenum">
              <a:rPr lang="en-US" sz="1100" b="0">
                <a:latin typeface="Arial" charset="0"/>
              </a:rPr>
              <a:pPr/>
              <a:t>27</a:t>
            </a:fld>
            <a:endParaRPr lang="en-US" sz="1100" b="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Some companies offer all or a combination of the following services.  Design of a system may include not only the HVAC configuration and size, but also require loop design (which can be vertical, or horizontal).  Another section is the Drilling of vertical boreholes and loop installation.  Next, is the installation of the home heat pump which needs to be finished by tying into the outdoor field loop.  Some companies have acquired accreditation for designing, drilling installation and heat pump installation offered by the international ground source heat pump association. </a:t>
            </a:r>
          </a:p>
        </p:txBody>
      </p:sp>
      <p:sp>
        <p:nvSpPr>
          <p:cNvPr id="256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61825FC-73BB-4E47-A590-100988BAE3B4}" type="slidenum">
              <a:rPr lang="en-US" smtClean="0">
                <a:latin typeface="Arial" charset="0"/>
              </a:rPr>
              <a:pPr fontAlgn="base">
                <a:spcBef>
                  <a:spcPct val="0"/>
                </a:spcBef>
                <a:spcAft>
                  <a:spcPct val="0"/>
                </a:spcAft>
                <a:defRPr/>
              </a:pPr>
              <a:t>28</a:t>
            </a:fld>
            <a:endParaRPr 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smtClean="0"/>
              <a:t>Click to edit Master title style</a:t>
            </a:r>
            <a:endParaRPr lang="en-US"/>
          </a:p>
        </p:txBody>
      </p:sp>
      <p:sp>
        <p:nvSpPr>
          <p:cNvPr id="15" name="Date Placeholder 27"/>
          <p:cNvSpPr>
            <a:spLocks noGrp="1"/>
          </p:cNvSpPr>
          <p:nvPr>
            <p:ph type="dt" sz="half" idx="10"/>
          </p:nvPr>
        </p:nvSpPr>
        <p:spPr/>
        <p:txBody>
          <a:bodyPr/>
          <a:lstStyle>
            <a:lvl1pPr>
              <a:defRPr/>
            </a:lvl1pPr>
          </a:lstStyle>
          <a:p>
            <a:pPr>
              <a:defRPr/>
            </a:pPr>
            <a:fld id="{918E540C-7E24-4E3D-B7DF-1A4332315826}" type="datetimeFigureOut">
              <a:rPr lang="en-US"/>
              <a:pPr>
                <a:defRPr/>
              </a:pPr>
              <a:t>8/6/2012</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5C753074-0BAF-4308-B7DE-05910DF475DF}"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EBDAE8E-CBF8-4A89-A73B-FABCD02B0095}" type="datetimeFigureOut">
              <a:rPr lang="en-US"/>
              <a:pPr>
                <a:defRPr/>
              </a:pPr>
              <a:t>8/6/2012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BBADB72-5DA2-46DD-AB30-489D5F13D458}"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5" name="Rectangle 20"/>
          <p:cNvSpPr>
            <a:spLocks noChangeArrowheads="1"/>
          </p:cNvSpPr>
          <p:nvPr/>
        </p:nvSpPr>
        <p:spPr bwMode="white">
          <a:xfrm>
            <a:off x="7010400" y="0"/>
            <a:ext cx="2133600" cy="6858000"/>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6" name="Rectangle 21"/>
          <p:cNvSpPr>
            <a:spLocks noChangeArrowheads="1"/>
          </p:cNvSpPr>
          <p:nvPr/>
        </p:nvSpPr>
        <p:spPr bwMode="white">
          <a:xfrm>
            <a:off x="0" y="0"/>
            <a:ext cx="9144000" cy="155575"/>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7" name="Rectangle 23"/>
          <p:cNvSpPr>
            <a:spLocks noChangeArrowheads="1"/>
          </p:cNvSpPr>
          <p:nvPr/>
        </p:nvSpPr>
        <p:spPr bwMode="white">
          <a:xfrm>
            <a:off x="0" y="0"/>
            <a:ext cx="152400" cy="6858000"/>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8" name="Rectangle 7"/>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0" name="Straight Connector 9"/>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Oval 10"/>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7391400" y="304801"/>
            <a:ext cx="1447800" cy="5851525"/>
          </a:xfrm>
        </p:spPr>
        <p:txBody>
          <a:bodyPr vert="eaVert"/>
          <a:lstStyle/>
          <a:p>
            <a:r>
              <a:rPr lang="en-US" smtClean="0"/>
              <a:t>Click to edit Master title style</a:t>
            </a:r>
            <a:endParaRPr lang="en-US"/>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20C03A12-2DC4-4582-873E-C29260664AB1}"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B3026A45-A93B-45A0-B456-310ECAB3231F}" type="datetimeFigureOut">
              <a:rPr lang="en-US"/>
              <a:pPr>
                <a:defRPr/>
              </a:pPr>
              <a:t>8/6/2012</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smtClean="0"/>
              <a:t>Click to edit Master title style</a:t>
            </a:r>
            <a:endParaRPr lang="en-US"/>
          </a:p>
        </p:txBody>
      </p:sp>
      <p:sp>
        <p:nvSpPr>
          <p:cNvPr id="8" name="Content Placeholder 7"/>
          <p:cNvSpPr>
            <a:spLocks noGrp="1"/>
          </p:cNvSpPr>
          <p:nvPr>
            <p:ph sz="quarter" idx="1"/>
          </p:nvPr>
        </p:nvSpPr>
        <p:spPr>
          <a:xfrm>
            <a:off x="301752" y="1527048"/>
            <a:ext cx="85039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AE52BED-8170-4D5B-9515-B4BFC51274B0}" type="datetimeFigureOut">
              <a:rPr lang="en-US"/>
              <a:pPr>
                <a:defRPr/>
              </a:pPr>
              <a:t>8/6/2012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2A05FEF9-4065-4728-9F50-BC3693E3BE25}"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0"/>
            <a:ext cx="152400" cy="6858000"/>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5" name="Rectangle 20"/>
          <p:cNvSpPr>
            <a:spLocks noChangeArrowheads="1"/>
          </p:cNvSpPr>
          <p:nvPr/>
        </p:nvSpPr>
        <p:spPr bwMode="white">
          <a:xfrm>
            <a:off x="0" y="6705600"/>
            <a:ext cx="9144000" cy="152400"/>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6" name="Rectangle 21"/>
          <p:cNvSpPr>
            <a:spLocks noChangeArrowheads="1"/>
          </p:cNvSpPr>
          <p:nvPr/>
        </p:nvSpPr>
        <p:spPr bwMode="white">
          <a:xfrm>
            <a:off x="0" y="0"/>
            <a:ext cx="9144000" cy="152400"/>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7" name="Rectangle 23"/>
          <p:cNvSpPr>
            <a:spLocks noChangeArrowheads="1"/>
          </p:cNvSpPr>
          <p:nvPr/>
        </p:nvSpPr>
        <p:spPr bwMode="white">
          <a:xfrm>
            <a:off x="8991600" y="19050"/>
            <a:ext cx="152400" cy="6858000"/>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8" name="Rectangle 24"/>
          <p:cNvSpPr>
            <a:spLocks noChangeArrowheads="1"/>
          </p:cNvSpPr>
          <p:nvPr/>
        </p:nvSpPr>
        <p:spPr bwMode="white">
          <a:xfrm>
            <a:off x="152400" y="2286000"/>
            <a:ext cx="8832850" cy="304800"/>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9" name="Rectangle 25"/>
          <p:cNvSpPr>
            <a:spLocks noChangeArrowheads="1"/>
          </p:cNvSpPr>
          <p:nvPr/>
        </p:nvSpPr>
        <p:spPr bwMode="auto">
          <a:xfrm>
            <a:off x="155575" y="142875"/>
            <a:ext cx="8832850" cy="2139950"/>
          </a:xfrm>
          <a:prstGeom prst="rect">
            <a:avLst/>
          </a:prstGeom>
          <a:solidFill>
            <a:schemeClr val="accent1"/>
          </a:solidFill>
          <a:ln w="9525" algn="ctr">
            <a:noFill/>
            <a:miter lim="800000"/>
            <a:headEnd/>
            <a:tailEnd/>
          </a:ln>
        </p:spPr>
        <p:txBody>
          <a:bodyPr wrap="none" anchor="ctr"/>
          <a:lstStyle/>
          <a:p>
            <a:endParaRPr lang="en-US">
              <a:latin typeface="Georgia" pitchFamily="18"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2" name="Straight Connector 11"/>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smtClean="0"/>
              <a:t>Click to edit Master title style</a:t>
            </a:r>
            <a:endParaRPr lang="en-US"/>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DF45669F-9209-4A20-AC16-FF203B8C5568}" type="datetimeFigureOut">
              <a:rPr lang="en-US"/>
              <a:pPr>
                <a:defRPr/>
              </a:pPr>
              <a:t>8/6/2012</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9BBA261C-F241-4C69-812F-E9042D69DFB6}"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5" name="Straight Connector 19"/>
          <p:cNvSpPr>
            <a:spLocks noChangeShapeType="1"/>
          </p:cNvSpPr>
          <p:nvPr/>
        </p:nvSpPr>
        <p:spPr bwMode="auto">
          <a:xfrm flipV="1">
            <a:off x="4562475" y="1576388"/>
            <a:ext cx="9525" cy="4818062"/>
          </a:xfrm>
          <a:prstGeom prst="line">
            <a:avLst/>
          </a:prstGeom>
          <a:noFill/>
          <a:ln w="9525" algn="ctr">
            <a:solidFill>
              <a:schemeClr val="tx2"/>
            </a:solidFill>
            <a:prstDash val="sysDash"/>
            <a:round/>
            <a:headEnd/>
            <a:tailEnd/>
          </a:ln>
        </p:spPr>
        <p:txBody>
          <a:bodyPr wrap="none" anchor="ctr"/>
          <a:lstStyle/>
          <a:p>
            <a:endParaRPr lang="en-US"/>
          </a:p>
        </p:txBody>
      </p:sp>
      <p:sp>
        <p:nvSpPr>
          <p:cNvPr id="2" name="Title 1"/>
          <p:cNvSpPr>
            <a:spLocks noGrp="1"/>
          </p:cNvSpPr>
          <p:nvPr>
            <p:ph type="title"/>
          </p:nvPr>
        </p:nvSpPr>
        <p:spPr>
          <a:xfrm>
            <a:off x="301752" y="228600"/>
            <a:ext cx="8534400" cy="758952"/>
          </a:xfrm>
        </p:spPr>
        <p:txBody>
          <a:bodyPr/>
          <a:lstStyle/>
          <a:p>
            <a:r>
              <a:rPr lang="en-US" smtClean="0"/>
              <a:t>Click to edit Master title style</a:t>
            </a:r>
            <a:endParaRPr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a:xfrm>
            <a:off x="5791200" y="6410325"/>
            <a:ext cx="3044825" cy="365125"/>
          </a:xfrm>
        </p:spPr>
        <p:txBody>
          <a:bodyPr/>
          <a:lstStyle>
            <a:lvl1pPr>
              <a:defRPr/>
            </a:lvl1pPr>
          </a:lstStyle>
          <a:p>
            <a:pPr>
              <a:defRPr/>
            </a:pPr>
            <a:fld id="{07BA1B8B-A6F2-47BE-95C8-65A0A8CBE1F7}" type="datetimeFigureOut">
              <a:rPr lang="en-US"/>
              <a:pPr>
                <a:defRPr/>
              </a:pPr>
              <a:t>8/6/2012</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10AC98A5-AA52-4077-B906-0137792C7DB6}"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19"/>
          <p:cNvSpPr>
            <a:spLocks noChangeShapeType="1"/>
          </p:cNvSpPr>
          <p:nvPr/>
        </p:nvSpPr>
        <p:spPr bwMode="auto">
          <a:xfrm flipV="1">
            <a:off x="4572000" y="2200275"/>
            <a:ext cx="0" cy="4187825"/>
          </a:xfrm>
          <a:prstGeom prst="line">
            <a:avLst/>
          </a:prstGeom>
          <a:noFill/>
          <a:ln w="9525" algn="ctr">
            <a:solidFill>
              <a:schemeClr val="tx2"/>
            </a:solidFill>
            <a:prstDash val="sysDash"/>
            <a:round/>
            <a:headEnd/>
            <a:tailEnd/>
          </a:ln>
        </p:spPr>
        <p:txBody>
          <a:bodyPr wrap="none" anchor="ctr"/>
          <a:lstStyle/>
          <a:p>
            <a:endParaRPr lang="en-US"/>
          </a:p>
        </p:txBody>
      </p:sp>
      <p:sp>
        <p:nvSpPr>
          <p:cNvPr id="8" name="Rectangle 20"/>
          <p:cNvSpPr>
            <a:spLocks noChangeArrowheads="1"/>
          </p:cNvSpPr>
          <p:nvPr/>
        </p:nvSpPr>
        <p:spPr bwMode="white">
          <a:xfrm>
            <a:off x="0" y="0"/>
            <a:ext cx="9144000" cy="1447800"/>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9" name="Rectangle 21"/>
          <p:cNvSpPr>
            <a:spLocks noChangeArrowheads="1"/>
          </p:cNvSpPr>
          <p:nvPr/>
        </p:nvSpPr>
        <p:spPr bwMode="white">
          <a:xfrm>
            <a:off x="0" y="6705600"/>
            <a:ext cx="9144000" cy="152400"/>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10" name="Rectangle 23"/>
          <p:cNvSpPr>
            <a:spLocks noChangeArrowheads="1"/>
          </p:cNvSpPr>
          <p:nvPr/>
        </p:nvSpPr>
        <p:spPr bwMode="white">
          <a:xfrm>
            <a:off x="0" y="0"/>
            <a:ext cx="152400" cy="6858000"/>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11" name="Rectangle 24"/>
          <p:cNvSpPr>
            <a:spLocks noChangeArrowheads="1"/>
          </p:cNvSpPr>
          <p:nvPr/>
        </p:nvSpPr>
        <p:spPr bwMode="white">
          <a:xfrm>
            <a:off x="8991600" y="0"/>
            <a:ext cx="152400" cy="6858000"/>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12" name="Rectangle 11"/>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Straight Connector 13"/>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5"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6" name="Oval 15"/>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6" name="Content Placeholder 25"/>
          <p:cNvSpPr>
            <a:spLocks noGrp="1"/>
          </p:cNvSpPr>
          <p:nvPr>
            <p:ph sz="quarter" idx="4"/>
          </p:nvPr>
        </p:nvSpPr>
        <p:spPr>
          <a:xfrm>
            <a:off x="4800600" y="2471383"/>
            <a:ext cx="4038600" cy="38221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3" name="Title 22"/>
          <p:cNvSpPr>
            <a:spLocks noGrp="1"/>
          </p:cNvSpPr>
          <p:nvPr>
            <p:ph type="title"/>
          </p:nvPr>
        </p:nvSpPr>
        <p:spPr/>
        <p:txBody>
          <a:bodyPr rtlCol="0"/>
          <a:lstStyle/>
          <a:p>
            <a:r>
              <a:rPr lang="en-US" smtClean="0"/>
              <a:t>Click to edit Master title style</a:t>
            </a:r>
            <a:endParaRPr lang="en-US"/>
          </a:p>
        </p:txBody>
      </p:sp>
      <p:sp>
        <p:nvSpPr>
          <p:cNvPr id="18" name="Date Placeholder 6"/>
          <p:cNvSpPr>
            <a:spLocks noGrp="1"/>
          </p:cNvSpPr>
          <p:nvPr>
            <p:ph type="dt" sz="half" idx="10"/>
          </p:nvPr>
        </p:nvSpPr>
        <p:spPr/>
        <p:txBody>
          <a:bodyPr/>
          <a:lstStyle>
            <a:lvl1pPr>
              <a:defRPr/>
            </a:lvl1pPr>
          </a:lstStyle>
          <a:p>
            <a:pPr>
              <a:defRPr/>
            </a:pPr>
            <a:fld id="{AD0CC19C-971F-40AC-B6DB-71A3AC8A64C4}" type="datetimeFigureOut">
              <a:rPr lang="en-US"/>
              <a:pPr>
                <a:defRPr/>
              </a:pPr>
              <a:t>8/6/2012</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4343400" y="1042988"/>
            <a:ext cx="457200" cy="441325"/>
          </a:xfrm>
        </p:spPr>
        <p:txBody>
          <a:bodyPr/>
          <a:lstStyle>
            <a:lvl1pPr algn="ctr">
              <a:defRPr/>
            </a:lvl1pPr>
          </a:lstStyle>
          <a:p>
            <a:pPr>
              <a:defRPr/>
            </a:pPr>
            <a:fld id="{205C9410-0F14-42D1-AB32-E48DD27A6138}"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335830F8-C3B4-4C30-B1F6-8CEFA838C4DB}" type="datetimeFigureOut">
              <a:rPr lang="en-US"/>
              <a:pPr>
                <a:defRPr/>
              </a:pPr>
              <a:t>8/6/2012</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BA7DB5CD-6A56-4CE3-A551-18A23219D00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9"/>
          <p:cNvSpPr>
            <a:spLocks noChangeArrowheads="1"/>
          </p:cNvSpPr>
          <p:nvPr/>
        </p:nvSpPr>
        <p:spPr bwMode="white">
          <a:xfrm>
            <a:off x="0" y="6705600"/>
            <a:ext cx="9144000" cy="152400"/>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3" name="Rectangle 20"/>
          <p:cNvSpPr>
            <a:spLocks noChangeArrowheads="1"/>
          </p:cNvSpPr>
          <p:nvPr/>
        </p:nvSpPr>
        <p:spPr bwMode="white">
          <a:xfrm>
            <a:off x="0" y="0"/>
            <a:ext cx="9144000" cy="155575"/>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4" name="Rectangle 21"/>
          <p:cNvSpPr>
            <a:spLocks noChangeArrowheads="1"/>
          </p:cNvSpPr>
          <p:nvPr/>
        </p:nvSpPr>
        <p:spPr bwMode="white">
          <a:xfrm>
            <a:off x="8991600" y="0"/>
            <a:ext cx="152400" cy="6858000"/>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5" name="Rectangle 23"/>
          <p:cNvSpPr>
            <a:spLocks noChangeArrowheads="1"/>
          </p:cNvSpPr>
          <p:nvPr/>
        </p:nvSpPr>
        <p:spPr bwMode="white">
          <a:xfrm>
            <a:off x="0" y="0"/>
            <a:ext cx="152400" cy="6858000"/>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6" name="Rectangle 5"/>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8" name="Date Placeholder 1"/>
          <p:cNvSpPr>
            <a:spLocks noGrp="1"/>
          </p:cNvSpPr>
          <p:nvPr>
            <p:ph type="dt" sz="half" idx="10"/>
          </p:nvPr>
        </p:nvSpPr>
        <p:spPr/>
        <p:txBody>
          <a:bodyPr/>
          <a:lstStyle>
            <a:lvl1pPr>
              <a:defRPr/>
            </a:lvl1pPr>
          </a:lstStyle>
          <a:p>
            <a:pPr>
              <a:defRPr/>
            </a:pPr>
            <a:fld id="{2628790A-9C7F-413A-A92A-E5E1D27E2265}" type="datetimeFigureOut">
              <a:rPr lang="en-US"/>
              <a:pPr>
                <a:defRPr/>
              </a:pPr>
              <a:t>8/6/2012</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A29D55AA-876D-4E2D-BBA3-6F16B485B17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20" name="Content Placeholder 19"/>
          <p:cNvSpPr>
            <a:spLocks noGrp="1"/>
          </p:cNvSpPr>
          <p:nvPr>
            <p:ph sz="quarter" idx="1"/>
          </p:nvPr>
        </p:nvSpPr>
        <p:spPr>
          <a:xfrm>
            <a:off x="3124200" y="685800"/>
            <a:ext cx="56388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Slide Number Placeholder 6"/>
          <p:cNvSpPr>
            <a:spLocks noGrp="1"/>
          </p:cNvSpPr>
          <p:nvPr>
            <p:ph type="sldNum" sz="quarter" idx="10"/>
          </p:nvPr>
        </p:nvSpPr>
        <p:spPr>
          <a:xfrm>
            <a:off x="1371600" y="312738"/>
            <a:ext cx="457200" cy="441325"/>
          </a:xfrm>
        </p:spPr>
        <p:txBody>
          <a:bodyPr/>
          <a:lstStyle>
            <a:lvl1pPr>
              <a:defRPr>
                <a:solidFill>
                  <a:schemeClr val="accent3">
                    <a:shade val="75000"/>
                  </a:schemeClr>
                </a:solidFill>
              </a:defRPr>
            </a:lvl1pPr>
          </a:lstStyle>
          <a:p>
            <a:pPr>
              <a:defRPr/>
            </a:pPr>
            <a:fld id="{60C8F409-23EF-4676-8023-173F1D359449}"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92FE19E0-A36D-4104-8B0F-DF56EB93CD26}" type="datetimeFigureOut">
              <a:rPr lang="en-US"/>
              <a:pPr>
                <a:defRPr/>
              </a:pPr>
              <a:t>8/6/2012</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8" name="Rectangle 23"/>
          <p:cNvSpPr>
            <a:spLocks noChangeArrowheads="1"/>
          </p:cNvSpPr>
          <p:nvPr/>
        </p:nvSpPr>
        <p:spPr bwMode="white">
          <a:xfrm>
            <a:off x="0" y="0"/>
            <a:ext cx="9144000" cy="152400"/>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10" name="Rectangle 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Rectangle 10"/>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3B691D4E-9D6A-49BA-B2B9-D07B08653226}" type="slidenum">
              <a:rPr lang="en-US"/>
              <a:pPr>
                <a:defRPr/>
              </a:pPr>
              <a:t>‹#›</a:t>
            </a:fld>
            <a:endParaRPr lang="en-US"/>
          </a:p>
        </p:txBody>
      </p:sp>
      <p:sp>
        <p:nvSpPr>
          <p:cNvPr id="17" name="Date Placeholder 4"/>
          <p:cNvSpPr>
            <a:spLocks noGrp="1"/>
          </p:cNvSpPr>
          <p:nvPr>
            <p:ph type="dt" sz="half" idx="11"/>
          </p:nvPr>
        </p:nvSpPr>
        <p:spPr>
          <a:xfrm>
            <a:off x="5788025" y="6405563"/>
            <a:ext cx="3044825" cy="365125"/>
          </a:xfrm>
        </p:spPr>
        <p:txBody>
          <a:bodyPr/>
          <a:lstStyle>
            <a:lvl1pPr>
              <a:defRPr/>
            </a:lvl1pPr>
          </a:lstStyle>
          <a:p>
            <a:pPr>
              <a:defRPr/>
            </a:pPr>
            <a:fld id="{7375C2B9-1662-4395-84CD-8011B80EE956}" type="datetimeFigureOut">
              <a:rPr lang="en-US"/>
              <a:pPr>
                <a:defRPr/>
              </a:pPr>
              <a:t>8/6/2012</a:t>
            </a:fld>
            <a:endParaRPr lang="en-US"/>
          </a:p>
        </p:txBody>
      </p:sp>
      <p:sp>
        <p:nvSpPr>
          <p:cNvPr id="18" name="Footer Placeholder 5"/>
          <p:cNvSpPr>
            <a:spLocks noGrp="1"/>
          </p:cNvSpPr>
          <p:nvPr>
            <p:ph type="ftr" sz="quarter" idx="12"/>
          </p:nvPr>
        </p:nvSpPr>
        <p:spPr>
          <a:xfrm>
            <a:off x="301625" y="6410325"/>
            <a:ext cx="3584575" cy="366713"/>
          </a:xfrm>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w="9525" algn="ctr">
            <a:noFill/>
            <a:miter lim="800000"/>
            <a:headEnd/>
            <a:tailEnd/>
          </a:ln>
        </p:spPr>
        <p:txBody>
          <a:bodyPr wrap="none" anchor="ctr"/>
          <a:lstStyle/>
          <a:p>
            <a:endParaRPr lang="en-US">
              <a:latin typeface="Georgia" pitchFamily="18"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eaLnBrk="1" fontAlgn="auto" latinLnBrk="0" hangingPunct="1">
              <a:spcBef>
                <a:spcPts val="0"/>
              </a:spcBef>
              <a:spcAft>
                <a:spcPts val="0"/>
              </a:spcAft>
              <a:defRPr kumimoji="0" sz="1400">
                <a:solidFill>
                  <a:srgbClr val="FFFFFF"/>
                </a:solidFill>
                <a:latin typeface="+mn-lt"/>
              </a:defRPr>
            </a:lvl1pPr>
          </a:lstStyle>
          <a:p>
            <a:pPr>
              <a:defRPr/>
            </a:pPr>
            <a:fld id="{794E2060-A650-4459-911E-3FC5F8AB11DE}" type="datetimeFigureOut">
              <a:rPr lang="en-US"/>
              <a:pPr>
                <a:defRPr/>
              </a:pPr>
              <a:t>8/6/2012</a:t>
            </a:fld>
            <a:endParaRPr lang="en-US"/>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lIns="45720" rIns="45720" anchor="ctr">
            <a:normAutofit/>
          </a:bodyPr>
          <a:lstStyle>
            <a:lvl1pPr algn="ctr" eaLnBrk="1" fontAlgn="auto" latinLnBrk="0" hangingPunct="1">
              <a:spcBef>
                <a:spcPts val="0"/>
              </a:spcBef>
              <a:spcAft>
                <a:spcPts val="0"/>
              </a:spcAft>
              <a:defRPr kumimoji="0" sz="1600">
                <a:solidFill>
                  <a:schemeClr val="accent3">
                    <a:shade val="75000"/>
                  </a:schemeClr>
                </a:solidFill>
                <a:latin typeface="+mn-lt"/>
              </a:defRPr>
            </a:lvl1pPr>
          </a:lstStyle>
          <a:p>
            <a:pPr>
              <a:defRPr/>
            </a:pPr>
            <a:fld id="{0682996F-058A-41A1-BD37-830A9634607D}" type="slidenum">
              <a:rPr lang="en-US"/>
              <a:pPr>
                <a:defRPr/>
              </a:pPr>
              <a:t>‹#›</a:t>
            </a:fld>
            <a:endParaRPr lang="en-US"/>
          </a:p>
        </p:txBody>
      </p:sp>
      <p:sp>
        <p:nvSpPr>
          <p:cNvPr id="1038" name="Title Placeholder 21"/>
          <p:cNvSpPr>
            <a:spLocks noGrp="1"/>
          </p:cNvSpPr>
          <p:nvPr>
            <p:ph type="title"/>
          </p:nvPr>
        </p:nvSpPr>
        <p:spPr bwMode="auto">
          <a:xfrm>
            <a:off x="301625" y="228600"/>
            <a:ext cx="8534400" cy="758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eaLnBrk="0" fontAlgn="base" hangingPunct="0">
        <a:spcBef>
          <a:spcPct val="0"/>
        </a:spcBef>
        <a:spcAft>
          <a:spcPct val="0"/>
        </a:spcAft>
        <a:defRPr sz="3300" kern="1200">
          <a:solidFill>
            <a:srgbClr val="164C6C"/>
          </a:solidFill>
          <a:latin typeface="+mj-lt"/>
          <a:ea typeface="+mj-ea"/>
          <a:cs typeface="+mj-cs"/>
        </a:defRPr>
      </a:lvl1pPr>
      <a:lvl2pPr algn="ctr" rtl="0" eaLnBrk="0" fontAlgn="base" hangingPunct="0">
        <a:spcBef>
          <a:spcPct val="0"/>
        </a:spcBef>
        <a:spcAft>
          <a:spcPct val="0"/>
        </a:spcAft>
        <a:defRPr sz="3300">
          <a:solidFill>
            <a:srgbClr val="164C6C"/>
          </a:solidFill>
          <a:latin typeface="Georgia" pitchFamily="18" charset="0"/>
        </a:defRPr>
      </a:lvl2pPr>
      <a:lvl3pPr algn="ctr" rtl="0" eaLnBrk="0" fontAlgn="base" hangingPunct="0">
        <a:spcBef>
          <a:spcPct val="0"/>
        </a:spcBef>
        <a:spcAft>
          <a:spcPct val="0"/>
        </a:spcAft>
        <a:defRPr sz="3300">
          <a:solidFill>
            <a:srgbClr val="164C6C"/>
          </a:solidFill>
          <a:latin typeface="Georgia" pitchFamily="18" charset="0"/>
        </a:defRPr>
      </a:lvl3pPr>
      <a:lvl4pPr algn="ctr" rtl="0" eaLnBrk="0" fontAlgn="base" hangingPunct="0">
        <a:spcBef>
          <a:spcPct val="0"/>
        </a:spcBef>
        <a:spcAft>
          <a:spcPct val="0"/>
        </a:spcAft>
        <a:defRPr sz="3300">
          <a:solidFill>
            <a:srgbClr val="164C6C"/>
          </a:solidFill>
          <a:latin typeface="Georgia" pitchFamily="18" charset="0"/>
        </a:defRPr>
      </a:lvl4pPr>
      <a:lvl5pPr algn="ctr" rtl="0" eaLnBrk="0" fontAlgn="base" hangingPunct="0">
        <a:spcBef>
          <a:spcPct val="0"/>
        </a:spcBef>
        <a:spcAft>
          <a:spcPct val="0"/>
        </a:spcAft>
        <a:defRPr sz="3300">
          <a:solidFill>
            <a:srgbClr val="164C6C"/>
          </a:solidFill>
          <a:latin typeface="Georgia" pitchFamily="18" charset="0"/>
        </a:defRPr>
      </a:lvl5pPr>
      <a:lvl6pPr marL="457200" algn="ctr" rtl="0" fontAlgn="base">
        <a:spcBef>
          <a:spcPct val="0"/>
        </a:spcBef>
        <a:spcAft>
          <a:spcPct val="0"/>
        </a:spcAft>
        <a:defRPr sz="3300">
          <a:solidFill>
            <a:srgbClr val="164C6C"/>
          </a:solidFill>
          <a:latin typeface="Georgia" pitchFamily="18" charset="0"/>
        </a:defRPr>
      </a:lvl6pPr>
      <a:lvl7pPr marL="914400" algn="ctr" rtl="0" fontAlgn="base">
        <a:spcBef>
          <a:spcPct val="0"/>
        </a:spcBef>
        <a:spcAft>
          <a:spcPct val="0"/>
        </a:spcAft>
        <a:defRPr sz="3300">
          <a:solidFill>
            <a:srgbClr val="164C6C"/>
          </a:solidFill>
          <a:latin typeface="Georgia" pitchFamily="18" charset="0"/>
        </a:defRPr>
      </a:lvl7pPr>
      <a:lvl8pPr marL="1371600" algn="ctr" rtl="0" fontAlgn="base">
        <a:spcBef>
          <a:spcPct val="0"/>
        </a:spcBef>
        <a:spcAft>
          <a:spcPct val="0"/>
        </a:spcAft>
        <a:defRPr sz="3300">
          <a:solidFill>
            <a:srgbClr val="164C6C"/>
          </a:solidFill>
          <a:latin typeface="Georgia" pitchFamily="18" charset="0"/>
        </a:defRPr>
      </a:lvl8pPr>
      <a:lvl9pPr marL="1828800" algn="ctr" rtl="0" fontAlgn="base">
        <a:spcBef>
          <a:spcPct val="0"/>
        </a:spcBef>
        <a:spcAft>
          <a:spcPct val="0"/>
        </a:spcAft>
        <a:defRPr sz="3300">
          <a:solidFill>
            <a:srgbClr val="164C6C"/>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1B587C"/>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4E854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604878"/>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cid:IMG_1335" TargetMode="Externa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openxmlformats.org/officeDocument/2006/relationships/hyperlink" Target="http://www.energysavers.gov/financial/70010.html" TargetMode="External"/><Relationship Id="rId3" Type="http://schemas.openxmlformats.org/officeDocument/2006/relationships/hyperlink" Target="http://geoheat.oit.edu/" TargetMode="External"/><Relationship Id="rId7" Type="http://schemas.openxmlformats.org/officeDocument/2006/relationships/hyperlink" Target="http://www.geokiss.com/res-design.ht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igshpa.okstate.edu/directory/directory.asp" TargetMode="External"/><Relationship Id="rId5" Type="http://schemas.openxmlformats.org/officeDocument/2006/relationships/hyperlink" Target="http://geothermal.marin.org/" TargetMode="External"/><Relationship Id="rId4" Type="http://schemas.openxmlformats.org/officeDocument/2006/relationships/hyperlink" Target="http://www.geoexchange.org/"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0600" y="2819400"/>
            <a:ext cx="7162800" cy="3352800"/>
          </a:xfrm>
        </p:spPr>
        <p:txBody>
          <a:bodyPr anchor="ctr">
            <a:normAutofit/>
          </a:bodyPr>
          <a:lstStyle/>
          <a:p>
            <a:pPr eaLnBrk="1" fontAlgn="auto" hangingPunct="1">
              <a:spcAft>
                <a:spcPts val="0"/>
              </a:spcAft>
              <a:buFont typeface="Wingdings 2"/>
              <a:buNone/>
              <a:defRPr/>
            </a:pPr>
            <a:r>
              <a:rPr lang="en-US" dirty="0" smtClean="0"/>
              <a:t>Stephen Manydeeds</a:t>
            </a:r>
          </a:p>
          <a:p>
            <a:pPr eaLnBrk="1" fontAlgn="auto" hangingPunct="1">
              <a:spcAft>
                <a:spcPts val="0"/>
              </a:spcAft>
              <a:buFont typeface="Wingdings 2"/>
              <a:buNone/>
              <a:defRPr/>
            </a:pPr>
            <a:r>
              <a:rPr lang="en-US" sz="1400" dirty="0" smtClean="0"/>
              <a:t>Division Chief</a:t>
            </a:r>
          </a:p>
          <a:p>
            <a:pPr eaLnBrk="1" hangingPunct="1">
              <a:defRPr/>
            </a:pPr>
            <a:endParaRPr lang="en-US" sz="1200" b="0" dirty="0" smtClean="0"/>
          </a:p>
          <a:p>
            <a:pPr eaLnBrk="1" hangingPunct="1">
              <a:defRPr/>
            </a:pPr>
            <a:r>
              <a:rPr lang="en-US" sz="1200" b="0" dirty="0" smtClean="0"/>
              <a:t>U.S</a:t>
            </a:r>
            <a:r>
              <a:rPr lang="en-US" sz="1200" b="0" dirty="0"/>
              <a:t>. Department of the Interior</a:t>
            </a:r>
          </a:p>
          <a:p>
            <a:pPr eaLnBrk="1" hangingPunct="1">
              <a:defRPr/>
            </a:pPr>
            <a:r>
              <a:rPr lang="en-US" sz="1200" b="0" dirty="0"/>
              <a:t>Assistant Secretary - Indian Affairs</a:t>
            </a:r>
          </a:p>
          <a:p>
            <a:pPr eaLnBrk="1" fontAlgn="auto" hangingPunct="1">
              <a:spcAft>
                <a:spcPts val="0"/>
              </a:spcAft>
              <a:buFont typeface="Wingdings 2"/>
              <a:buNone/>
              <a:defRPr/>
            </a:pPr>
            <a:r>
              <a:rPr lang="en-US" sz="1200" b="0" dirty="0" smtClean="0"/>
              <a:t>Office of Indian Energy and Economic Development</a:t>
            </a:r>
          </a:p>
          <a:p>
            <a:pPr eaLnBrk="1" fontAlgn="auto" hangingPunct="1">
              <a:spcAft>
                <a:spcPts val="0"/>
              </a:spcAft>
              <a:buFont typeface="Wingdings 2"/>
              <a:buNone/>
              <a:defRPr/>
            </a:pPr>
            <a:r>
              <a:rPr lang="en-US" sz="1200" b="0" dirty="0" smtClean="0"/>
              <a:t>Division of Energy and Mineral Development</a:t>
            </a:r>
          </a:p>
          <a:p>
            <a:pPr eaLnBrk="1" fontAlgn="auto" hangingPunct="1">
              <a:spcAft>
                <a:spcPts val="0"/>
              </a:spcAft>
              <a:buFont typeface="Wingdings 2"/>
              <a:buNone/>
              <a:defRPr/>
            </a:pPr>
            <a:endParaRPr lang="en-US" sz="1200" b="0" dirty="0"/>
          </a:p>
          <a:p>
            <a:pPr eaLnBrk="1" fontAlgn="auto" hangingPunct="1">
              <a:spcAft>
                <a:spcPts val="0"/>
              </a:spcAft>
              <a:defRPr/>
            </a:pPr>
            <a:endParaRPr lang="en-US" sz="1200" b="0" dirty="0" smtClean="0">
              <a:solidFill>
                <a:schemeClr val="accent3"/>
              </a:solidFill>
            </a:endParaRPr>
          </a:p>
          <a:p>
            <a:pPr eaLnBrk="1" fontAlgn="auto" hangingPunct="1">
              <a:spcAft>
                <a:spcPts val="0"/>
              </a:spcAft>
              <a:defRPr/>
            </a:pPr>
            <a:r>
              <a:rPr lang="en-US" sz="1200" b="0" dirty="0" smtClean="0">
                <a:solidFill>
                  <a:schemeClr val="accent3"/>
                </a:solidFill>
              </a:rPr>
              <a:t>August 16, 2012</a:t>
            </a:r>
            <a:endParaRPr lang="en-US" sz="1200" b="0" dirty="0">
              <a:solidFill>
                <a:schemeClr val="accent3"/>
              </a:solidFill>
            </a:endParaRPr>
          </a:p>
        </p:txBody>
      </p:sp>
      <p:sp>
        <p:nvSpPr>
          <p:cNvPr id="13315" name="Title 1"/>
          <p:cNvSpPr>
            <a:spLocks noGrp="1"/>
          </p:cNvSpPr>
          <p:nvPr>
            <p:ph type="ctrTitle"/>
          </p:nvPr>
        </p:nvSpPr>
        <p:spPr>
          <a:xfrm>
            <a:off x="152400" y="152400"/>
            <a:ext cx="8839200" cy="2286000"/>
          </a:xfrm>
        </p:spPr>
        <p:txBody>
          <a:bodyPr anchor="ctr"/>
          <a:lstStyle/>
          <a:p>
            <a:pPr eaLnBrk="1" hangingPunct="1"/>
            <a:r>
              <a:rPr lang="en-US" sz="3600" dirty="0" smtClean="0"/>
              <a:t>AIREI 2012 ENERGY INSTITUTE</a:t>
            </a:r>
            <a:endParaRPr lang="en-US" sz="36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Production Tax Credit Impact on Wind</a:t>
            </a:r>
            <a:endParaRPr lang="en-US" dirty="0"/>
          </a:p>
        </p:txBody>
      </p:sp>
      <p:pic>
        <p:nvPicPr>
          <p:cNvPr id="5" name="Picture 2"/>
          <p:cNvPicPr>
            <a:picLocks noGrp="1" noChangeAspect="1" noChangeArrowheads="1"/>
          </p:cNvPicPr>
          <p:nvPr>
            <p:ph sz="quarter" idx="1"/>
          </p:nvPr>
        </p:nvPicPr>
        <p:blipFill>
          <a:blip r:embed="rId2" cstate="print"/>
          <a:srcRect/>
          <a:stretch>
            <a:fillRect/>
          </a:stretch>
        </p:blipFill>
        <p:spPr bwMode="auto">
          <a:xfrm>
            <a:off x="914400" y="1524000"/>
            <a:ext cx="7620000" cy="51639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defRPr/>
            </a:pPr>
            <a:r>
              <a:rPr lang="en-US" sz="3600" b="1" dirty="0">
                <a:solidFill>
                  <a:schemeClr val="accent4"/>
                </a:solidFill>
              </a:rPr>
              <a:t>Industrial Scale Power</a:t>
            </a:r>
          </a:p>
        </p:txBody>
      </p:sp>
      <p:sp>
        <p:nvSpPr>
          <p:cNvPr id="3" name="Content Placeholder 2"/>
          <p:cNvSpPr>
            <a:spLocks noGrp="1"/>
          </p:cNvSpPr>
          <p:nvPr>
            <p:ph sz="quarter" idx="1"/>
          </p:nvPr>
        </p:nvSpPr>
        <p:spPr>
          <a:xfrm>
            <a:off x="301625" y="1527175"/>
            <a:ext cx="8504238" cy="4572000"/>
          </a:xfrm>
        </p:spPr>
        <p:txBody>
          <a:bodyPr/>
          <a:lstStyle/>
          <a:p>
            <a:pPr marL="0" indent="0">
              <a:buFont typeface="Wingdings 2" pitchFamily="18" charset="2"/>
              <a:buNone/>
              <a:defRPr/>
            </a:pPr>
            <a:endParaRPr lang="en-US" b="1" dirty="0" smtClean="0">
              <a:solidFill>
                <a:schemeClr val="accent4"/>
              </a:solidFill>
            </a:endParaRPr>
          </a:p>
          <a:p>
            <a:pPr marL="0" indent="0">
              <a:defRPr/>
            </a:pPr>
            <a:r>
              <a:rPr lang="en-US" dirty="0" smtClean="0"/>
              <a:t>Base load renewable power</a:t>
            </a:r>
          </a:p>
          <a:p>
            <a:pPr marL="274638" lvl="1" indent="0">
              <a:defRPr/>
            </a:pPr>
            <a:r>
              <a:rPr lang="en-US" dirty="0" smtClean="0"/>
              <a:t>Reliable </a:t>
            </a:r>
          </a:p>
          <a:p>
            <a:pPr marL="274638" lvl="1" indent="0">
              <a:defRPr/>
            </a:pPr>
            <a:r>
              <a:rPr lang="en-US" dirty="0" smtClean="0"/>
              <a:t>Attractive to industry</a:t>
            </a:r>
          </a:p>
          <a:p>
            <a:pPr marL="549275" lvl="2" indent="0">
              <a:defRPr/>
            </a:pPr>
            <a:r>
              <a:rPr lang="en-US" dirty="0" smtClean="0"/>
              <a:t>Industry creates jobs!</a:t>
            </a:r>
          </a:p>
          <a:p>
            <a:pPr marL="0" indent="0">
              <a:defRPr/>
            </a:pPr>
            <a:r>
              <a:rPr lang="en-US" dirty="0" smtClean="0"/>
              <a:t>Base load renewable resources</a:t>
            </a:r>
          </a:p>
          <a:p>
            <a:pPr marL="274638" lvl="1" indent="0">
              <a:defRPr/>
            </a:pPr>
            <a:r>
              <a:rPr lang="en-US" dirty="0" smtClean="0"/>
              <a:t>Biomass (wood and municipal solid waste)</a:t>
            </a:r>
          </a:p>
          <a:p>
            <a:pPr marL="274638" lvl="1" indent="0">
              <a:defRPr/>
            </a:pPr>
            <a:r>
              <a:rPr lang="en-US" dirty="0" smtClean="0"/>
              <a:t>Geothermal</a:t>
            </a:r>
          </a:p>
          <a:p>
            <a:pPr marL="274638" lvl="1" indent="0">
              <a:defRPr/>
            </a:pPr>
            <a:r>
              <a:rPr lang="en-US" dirty="0" smtClean="0"/>
              <a:t>Hydroelectric</a:t>
            </a:r>
          </a:p>
          <a:p>
            <a:pPr marL="274638" lvl="1" indent="0">
              <a:defRPr/>
            </a:pPr>
            <a:endParaRPr lang="en-US" dirty="0" smtClean="0"/>
          </a:p>
          <a:p>
            <a:pPr marL="0" indent="0">
              <a:buFont typeface="Wingdings 2" pitchFamily="18" charset="2"/>
              <a:buNone/>
              <a:defRPr/>
            </a:pP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758825"/>
          </a:xfrm>
        </p:spPr>
        <p:txBody>
          <a:bodyPr/>
          <a:lstStyle/>
          <a:p>
            <a:pPr>
              <a:defRPr/>
            </a:pPr>
            <a:r>
              <a:rPr lang="en-US" sz="3000" b="1" dirty="0" smtClean="0"/>
              <a:t>Industrial Scale Projects</a:t>
            </a:r>
            <a:br>
              <a:rPr lang="en-US" sz="3000" b="1" dirty="0" smtClean="0"/>
            </a:br>
            <a:r>
              <a:rPr lang="en-US" sz="2400" b="1" dirty="0" smtClean="0"/>
              <a:t>An easier path for Tribal Ownership</a:t>
            </a:r>
            <a:endParaRPr lang="en-US" sz="2400" b="1" dirty="0"/>
          </a:p>
        </p:txBody>
      </p:sp>
      <p:sp>
        <p:nvSpPr>
          <p:cNvPr id="21507" name="Content Placeholder 2"/>
          <p:cNvSpPr>
            <a:spLocks noGrp="1"/>
          </p:cNvSpPr>
          <p:nvPr>
            <p:ph sz="quarter" idx="1"/>
          </p:nvPr>
        </p:nvSpPr>
        <p:spPr>
          <a:xfrm>
            <a:off x="301625" y="1600200"/>
            <a:ext cx="8504238" cy="4572000"/>
          </a:xfrm>
        </p:spPr>
        <p:txBody>
          <a:bodyPr/>
          <a:lstStyle/>
          <a:p>
            <a:pPr lvl="1">
              <a:buNone/>
              <a:defRPr/>
            </a:pPr>
            <a:endParaRPr lang="en-US" sz="2000" dirty="0" smtClean="0"/>
          </a:p>
        </p:txBody>
      </p:sp>
      <p:graphicFrame>
        <p:nvGraphicFramePr>
          <p:cNvPr id="4" name="Table 3"/>
          <p:cNvGraphicFramePr>
            <a:graphicFrameLocks noGrp="1"/>
          </p:cNvGraphicFramePr>
          <p:nvPr>
            <p:extLst>
              <p:ext uri="{D42A27DB-BD31-4B8C-83A1-F6EECF244321}">
                <p14:modId xmlns:p14="http://schemas.microsoft.com/office/powerpoint/2010/main" val="2096164738"/>
              </p:ext>
            </p:extLst>
          </p:nvPr>
        </p:nvGraphicFramePr>
        <p:xfrm>
          <a:off x="381000" y="1676400"/>
          <a:ext cx="8404238" cy="4796481"/>
        </p:xfrm>
        <a:graphic>
          <a:graphicData uri="http://schemas.openxmlformats.org/drawingml/2006/table">
            <a:tbl>
              <a:tblPr firstRow="1" firstCol="1" bandRow="1">
                <a:tableStyleId>{93296810-A885-4BE3-A3E7-6D5BEEA58F35}</a:tableStyleId>
              </a:tblPr>
              <a:tblGrid>
                <a:gridCol w="2413098"/>
                <a:gridCol w="2995570"/>
                <a:gridCol w="2995570"/>
              </a:tblGrid>
              <a:tr h="700765">
                <a:tc>
                  <a:txBody>
                    <a:bodyPr/>
                    <a:lstStyle/>
                    <a:p>
                      <a:r>
                        <a:rPr lang="en-US" sz="2000" dirty="0" smtClean="0"/>
                        <a:t>Success Limiting Issue</a:t>
                      </a:r>
                      <a:endParaRPr lang="en-US" sz="2000" dirty="0"/>
                    </a:p>
                  </a:txBody>
                  <a:tcPr marL="99852" marR="99852" marT="49926" marB="49926"/>
                </a:tc>
                <a:tc>
                  <a:txBody>
                    <a:bodyPr/>
                    <a:lstStyle/>
                    <a:p>
                      <a:r>
                        <a:rPr lang="en-US" sz="2000" dirty="0" smtClean="0"/>
                        <a:t>Utility Scale</a:t>
                      </a:r>
                      <a:endParaRPr lang="en-US" sz="2000" dirty="0"/>
                    </a:p>
                  </a:txBody>
                  <a:tcPr marL="99852" marR="99852" marT="49926" marB="49926"/>
                </a:tc>
                <a:tc>
                  <a:txBody>
                    <a:bodyPr/>
                    <a:lstStyle/>
                    <a:p>
                      <a:r>
                        <a:rPr lang="en-US" sz="2000" dirty="0" smtClean="0"/>
                        <a:t>Industrial Scale</a:t>
                      </a:r>
                      <a:endParaRPr lang="en-US" sz="2000" dirty="0"/>
                    </a:p>
                  </a:txBody>
                  <a:tcPr marL="99852" marR="99852" marT="49926" marB="49926"/>
                </a:tc>
              </a:tr>
              <a:tr h="482975">
                <a:tc>
                  <a:txBody>
                    <a:bodyPr/>
                    <a:lstStyle/>
                    <a:p>
                      <a:r>
                        <a:rPr lang="en-US" sz="2000" dirty="0" smtClean="0"/>
                        <a:t>Tax Incentives</a:t>
                      </a:r>
                      <a:endParaRPr lang="en-US" sz="2000" dirty="0"/>
                    </a:p>
                  </a:txBody>
                  <a:tcPr marL="99852" marR="99852" marT="49926" marB="49926"/>
                </a:tc>
                <a:tc>
                  <a:txBody>
                    <a:bodyPr/>
                    <a:lstStyle/>
                    <a:p>
                      <a:r>
                        <a:rPr lang="en-US" sz="2000" dirty="0" smtClean="0"/>
                        <a:t>Strongly dependant</a:t>
                      </a:r>
                      <a:endParaRPr lang="en-US" sz="2000" dirty="0"/>
                    </a:p>
                  </a:txBody>
                  <a:tcPr marL="99852" marR="99852" marT="49926" marB="49926"/>
                </a:tc>
                <a:tc>
                  <a:txBody>
                    <a:bodyPr/>
                    <a:lstStyle/>
                    <a:p>
                      <a:r>
                        <a:rPr lang="en-US" sz="2000" dirty="0" smtClean="0"/>
                        <a:t>Less</a:t>
                      </a:r>
                      <a:r>
                        <a:rPr lang="en-US" sz="2000" baseline="0" dirty="0" smtClean="0"/>
                        <a:t> dependant</a:t>
                      </a:r>
                      <a:endParaRPr lang="en-US" sz="2000" dirty="0"/>
                    </a:p>
                  </a:txBody>
                  <a:tcPr marL="99852" marR="99852" marT="49926" marB="49926"/>
                </a:tc>
              </a:tr>
              <a:tr h="1001221">
                <a:tc>
                  <a:txBody>
                    <a:bodyPr/>
                    <a:lstStyle/>
                    <a:p>
                      <a:r>
                        <a:rPr lang="en-US" sz="2000" dirty="0" smtClean="0"/>
                        <a:t>PPA</a:t>
                      </a:r>
                      <a:endParaRPr lang="en-US" sz="2000" dirty="0"/>
                    </a:p>
                  </a:txBody>
                  <a:tcPr marL="99852" marR="99852" marT="49926" marB="49926"/>
                </a:tc>
                <a:tc>
                  <a:txBody>
                    <a:bodyPr/>
                    <a:lstStyle/>
                    <a:p>
                      <a:r>
                        <a:rPr lang="en-US" sz="2000" dirty="0" smtClean="0"/>
                        <a:t>Competing</a:t>
                      </a:r>
                      <a:r>
                        <a:rPr lang="en-US" sz="2000" baseline="0" dirty="0" smtClean="0"/>
                        <a:t> with whole sale rates (cheap fossil fuels)</a:t>
                      </a:r>
                      <a:endParaRPr lang="en-US" sz="2000" dirty="0"/>
                    </a:p>
                  </a:txBody>
                  <a:tcPr marL="99852" marR="99852" marT="49926" marB="49926"/>
                </a:tc>
                <a:tc>
                  <a:txBody>
                    <a:bodyPr/>
                    <a:lstStyle/>
                    <a:p>
                      <a:r>
                        <a:rPr lang="en-US" sz="2000" dirty="0" smtClean="0"/>
                        <a:t>You are competing</a:t>
                      </a:r>
                      <a:r>
                        <a:rPr lang="en-US" sz="2000" baseline="0" dirty="0" smtClean="0"/>
                        <a:t> with local rates, that your paying</a:t>
                      </a:r>
                      <a:endParaRPr lang="en-US" sz="2000" dirty="0"/>
                    </a:p>
                  </a:txBody>
                  <a:tcPr marL="99852" marR="99852" marT="49926" marB="49926"/>
                </a:tc>
              </a:tr>
              <a:tr h="1602135">
                <a:tc>
                  <a:txBody>
                    <a:bodyPr/>
                    <a:lstStyle/>
                    <a:p>
                      <a:r>
                        <a:rPr lang="en-US" sz="2000" dirty="0" smtClean="0"/>
                        <a:t>Transmission</a:t>
                      </a:r>
                      <a:endParaRPr lang="en-US" sz="2000" dirty="0"/>
                    </a:p>
                  </a:txBody>
                  <a:tcPr marL="99852" marR="99852" marT="49926" marB="49926"/>
                </a:tc>
                <a:tc>
                  <a:txBody>
                    <a:bodyPr/>
                    <a:lstStyle/>
                    <a:p>
                      <a:pPr>
                        <a:buFont typeface="Arial" pitchFamily="34" charset="0"/>
                        <a:buChar char="•"/>
                      </a:pPr>
                      <a:r>
                        <a:rPr lang="en-US" sz="2000" dirty="0" smtClean="0"/>
                        <a:t> Strongly dependant</a:t>
                      </a:r>
                    </a:p>
                    <a:p>
                      <a:pPr>
                        <a:buFont typeface="Arial" pitchFamily="34" charset="0"/>
                        <a:buChar char="•"/>
                      </a:pPr>
                      <a:r>
                        <a:rPr lang="en-US" sz="2000" dirty="0" smtClean="0"/>
                        <a:t> Difficult</a:t>
                      </a:r>
                      <a:r>
                        <a:rPr lang="en-US" sz="2000" baseline="0" dirty="0" smtClean="0"/>
                        <a:t> to connect large intermittent loads</a:t>
                      </a:r>
                      <a:endParaRPr lang="en-US" sz="2000" dirty="0"/>
                    </a:p>
                  </a:txBody>
                  <a:tcPr marL="99852" marR="99852" marT="49926" marB="49926"/>
                </a:tc>
                <a:tc>
                  <a:txBody>
                    <a:bodyPr/>
                    <a:lstStyle/>
                    <a:p>
                      <a:pPr>
                        <a:buFont typeface="Arial" pitchFamily="34" charset="0"/>
                        <a:buChar char="•"/>
                      </a:pPr>
                      <a:r>
                        <a:rPr lang="en-US" sz="2000" dirty="0" smtClean="0"/>
                        <a:t> Somewhat</a:t>
                      </a:r>
                      <a:r>
                        <a:rPr lang="en-US" sz="2000" baseline="0" dirty="0" smtClean="0"/>
                        <a:t> dependant</a:t>
                      </a:r>
                    </a:p>
                    <a:p>
                      <a:pPr>
                        <a:buFont typeface="Arial" pitchFamily="34" charset="0"/>
                        <a:buChar char="•"/>
                      </a:pPr>
                      <a:r>
                        <a:rPr lang="en-US" sz="2000" baseline="0" dirty="0" smtClean="0"/>
                        <a:t> Easier to connect small base load power</a:t>
                      </a:r>
                    </a:p>
                    <a:p>
                      <a:pPr>
                        <a:buFont typeface="Arial" pitchFamily="34" charset="0"/>
                        <a:buChar char="•"/>
                      </a:pPr>
                      <a:r>
                        <a:rPr lang="en-US" sz="2000" baseline="0" dirty="0" smtClean="0"/>
                        <a:t> </a:t>
                      </a:r>
                      <a:r>
                        <a:rPr lang="en-US" sz="2000" dirty="0" smtClean="0"/>
                        <a:t>Can connect directly to local facilities</a:t>
                      </a:r>
                      <a:endParaRPr lang="en-US" sz="2000" dirty="0"/>
                    </a:p>
                  </a:txBody>
                  <a:tcPr marL="99852" marR="99852" marT="49926" marB="49926"/>
                </a:tc>
              </a:tr>
              <a:tr h="482975">
                <a:tc>
                  <a:txBody>
                    <a:bodyPr/>
                    <a:lstStyle/>
                    <a:p>
                      <a:r>
                        <a:rPr lang="en-US" sz="2000" dirty="0" smtClean="0"/>
                        <a:t>Upfront costs</a:t>
                      </a:r>
                      <a:endParaRPr lang="en-US" sz="2000" dirty="0"/>
                    </a:p>
                  </a:txBody>
                  <a:tcPr marL="99852" marR="99852" marT="49926" marB="49926"/>
                </a:tc>
                <a:tc>
                  <a:txBody>
                    <a:bodyPr/>
                    <a:lstStyle/>
                    <a:p>
                      <a:r>
                        <a:rPr lang="en-US" sz="2000" dirty="0" smtClean="0"/>
                        <a:t>$100</a:t>
                      </a:r>
                      <a:r>
                        <a:rPr lang="en-US" sz="2000" baseline="0" dirty="0" smtClean="0"/>
                        <a:t> million +</a:t>
                      </a:r>
                      <a:endParaRPr lang="en-US" sz="2000" dirty="0"/>
                    </a:p>
                  </a:txBody>
                  <a:tcPr marL="99852" marR="99852" marT="49926" marB="49926"/>
                </a:tc>
                <a:tc>
                  <a:txBody>
                    <a:bodyPr/>
                    <a:lstStyle/>
                    <a:p>
                      <a:r>
                        <a:rPr lang="en-US" sz="2000" dirty="0" smtClean="0"/>
                        <a:t>$10-20 million</a:t>
                      </a:r>
                      <a:endParaRPr lang="en-US" sz="2000" dirty="0"/>
                    </a:p>
                  </a:txBody>
                  <a:tcPr marL="99852" marR="99852" marT="49926" marB="49926"/>
                </a:tc>
              </a:tr>
              <a:tr h="482975">
                <a:tc>
                  <a:txBody>
                    <a:bodyPr/>
                    <a:lstStyle/>
                    <a:p>
                      <a:r>
                        <a:rPr lang="en-US" sz="2000" dirty="0" smtClean="0"/>
                        <a:t>Business</a:t>
                      </a:r>
                      <a:r>
                        <a:rPr lang="en-US" sz="2000" baseline="0" dirty="0" smtClean="0"/>
                        <a:t> setting</a:t>
                      </a:r>
                      <a:endParaRPr lang="en-US" sz="2000" dirty="0"/>
                    </a:p>
                  </a:txBody>
                  <a:tcPr marL="99852" marR="99852" marT="49926" marB="49926"/>
                </a:tc>
                <a:tc>
                  <a:txBody>
                    <a:bodyPr/>
                    <a:lstStyle/>
                    <a:p>
                      <a:r>
                        <a:rPr lang="en-US" sz="2000" dirty="0" smtClean="0"/>
                        <a:t>Strongly</a:t>
                      </a:r>
                      <a:r>
                        <a:rPr lang="en-US" sz="2000" baseline="0" dirty="0" smtClean="0"/>
                        <a:t> dependant</a:t>
                      </a:r>
                      <a:endParaRPr lang="en-US" sz="2000" dirty="0"/>
                    </a:p>
                  </a:txBody>
                  <a:tcPr marL="99852" marR="99852" marT="49926" marB="4992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Strongly</a:t>
                      </a:r>
                      <a:r>
                        <a:rPr lang="en-US" sz="2000" baseline="0" dirty="0" smtClean="0"/>
                        <a:t> dependant</a:t>
                      </a:r>
                      <a:endParaRPr lang="en-US" sz="2000" dirty="0" smtClean="0"/>
                    </a:p>
                  </a:txBody>
                  <a:tcPr marL="99852" marR="99852" marT="49926" marB="49926"/>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301625" y="1600200"/>
            <a:ext cx="8504238"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73050" marR="0" lvl="0" indent="-273050" algn="ctr" defTabSz="914400" rtl="0" eaLnBrk="0" fontAlgn="base" latinLnBrk="0" hangingPunct="0">
              <a:lnSpc>
                <a:spcPct val="100000"/>
              </a:lnSpc>
              <a:spcBef>
                <a:spcPct val="20000"/>
              </a:spcBef>
              <a:spcAft>
                <a:spcPct val="0"/>
              </a:spcAft>
              <a:buClr>
                <a:schemeClr val="accent1"/>
              </a:buClr>
              <a:buSzPct val="85000"/>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25 MW</a:t>
            </a:r>
            <a:r>
              <a:rPr lang="en-US" sz="2700" dirty="0">
                <a:latin typeface="+mn-lt"/>
              </a:rPr>
              <a:t> </a:t>
            </a:r>
            <a:r>
              <a:rPr lang="en-US" sz="2700" dirty="0" smtClean="0">
                <a:latin typeface="+mn-lt"/>
              </a:rPr>
              <a:t>– Tribally owned – No Taxes</a:t>
            </a:r>
            <a:endParaRPr kumimoji="0" lang="en-US" sz="2200" b="0" i="0" u="none" strike="noStrike" kern="1200" cap="none" spc="0" normalizeH="0" baseline="0" noProof="0" dirty="0" smtClean="0">
              <a:ln>
                <a:noFill/>
              </a:ln>
              <a:solidFill>
                <a:schemeClr val="tx2"/>
              </a:solidFill>
              <a:effectLst/>
              <a:uLnTx/>
              <a:uFillTx/>
              <a:latin typeface="+mn-lt"/>
              <a:ea typeface="+mn-ea"/>
              <a:cs typeface="+mn-cs"/>
            </a:endParaRPr>
          </a:p>
        </p:txBody>
      </p:sp>
      <p:sp>
        <p:nvSpPr>
          <p:cNvPr id="2" name="Title 1"/>
          <p:cNvSpPr>
            <a:spLocks noGrp="1"/>
          </p:cNvSpPr>
          <p:nvPr>
            <p:ph type="title"/>
          </p:nvPr>
        </p:nvSpPr>
        <p:spPr>
          <a:xfrm>
            <a:off x="301625" y="152400"/>
            <a:ext cx="8534400" cy="758825"/>
          </a:xfrm>
        </p:spPr>
        <p:txBody>
          <a:bodyPr/>
          <a:lstStyle/>
          <a:p>
            <a:pPr>
              <a:defRPr/>
            </a:pPr>
            <a:r>
              <a:rPr lang="en-US" b="1" dirty="0" smtClean="0"/>
              <a:t>Utility Scale Project Comparison</a:t>
            </a:r>
            <a:endParaRPr lang="en-US" b="1" dirty="0"/>
          </a:p>
        </p:txBody>
      </p:sp>
      <p:graphicFrame>
        <p:nvGraphicFramePr>
          <p:cNvPr id="3" name="Content Placeholder 2"/>
          <p:cNvGraphicFramePr>
            <a:graphicFrameLocks noGrp="1"/>
          </p:cNvGraphicFramePr>
          <p:nvPr>
            <p:ph sz="quarter" idx="1"/>
            <p:extLst>
              <p:ext uri="{D42A27DB-BD31-4B8C-83A1-F6EECF244321}">
                <p14:modId xmlns:p14="http://schemas.microsoft.com/office/powerpoint/2010/main" val="73408511"/>
              </p:ext>
            </p:extLst>
          </p:nvPr>
        </p:nvGraphicFramePr>
        <p:xfrm>
          <a:off x="301625" y="2209800"/>
          <a:ext cx="8504240" cy="4170756"/>
        </p:xfrm>
        <a:graphic>
          <a:graphicData uri="http://schemas.openxmlformats.org/drawingml/2006/table">
            <a:tbl>
              <a:tblPr firstRow="1" firstCol="1" bandRow="1">
                <a:tableStyleId>{00A15C55-8517-42AA-B614-E9B94910E393}</a:tableStyleId>
              </a:tblPr>
              <a:tblGrid>
                <a:gridCol w="1984375"/>
                <a:gridCol w="2057400"/>
                <a:gridCol w="2209800"/>
                <a:gridCol w="2252665"/>
              </a:tblGrid>
              <a:tr h="431724">
                <a:tc>
                  <a:txBody>
                    <a:bodyPr/>
                    <a:lstStyle/>
                    <a:p>
                      <a:r>
                        <a:rPr lang="en-US" dirty="0" smtClean="0"/>
                        <a:t>Type</a:t>
                      </a:r>
                      <a:endParaRPr lang="en-US" dirty="0"/>
                    </a:p>
                  </a:txBody>
                  <a:tcPr/>
                </a:tc>
                <a:tc>
                  <a:txBody>
                    <a:bodyPr/>
                    <a:lstStyle/>
                    <a:p>
                      <a:r>
                        <a:rPr lang="en-US" dirty="0" smtClean="0"/>
                        <a:t>Wind </a:t>
                      </a:r>
                      <a:endParaRPr lang="en-US" dirty="0"/>
                    </a:p>
                  </a:txBody>
                  <a:tcPr/>
                </a:tc>
                <a:tc>
                  <a:txBody>
                    <a:bodyPr/>
                    <a:lstStyle/>
                    <a:p>
                      <a:r>
                        <a:rPr lang="en-US" dirty="0" smtClean="0"/>
                        <a:t>Solar </a:t>
                      </a:r>
                      <a:endParaRPr lang="en-US" dirty="0"/>
                    </a:p>
                  </a:txBody>
                  <a:tcPr/>
                </a:tc>
                <a:tc>
                  <a:txBody>
                    <a:bodyPr/>
                    <a:lstStyle/>
                    <a:p>
                      <a:r>
                        <a:rPr lang="en-US" dirty="0" smtClean="0"/>
                        <a:t>Waste-to-Energy</a:t>
                      </a:r>
                    </a:p>
                    <a:p>
                      <a:r>
                        <a:rPr lang="en-US" dirty="0" smtClean="0"/>
                        <a:t>(combustion)</a:t>
                      </a:r>
                      <a:endParaRPr lang="en-US" dirty="0"/>
                    </a:p>
                  </a:txBody>
                  <a:tcPr/>
                </a:tc>
              </a:tr>
              <a:tr h="431724">
                <a:tc>
                  <a:txBody>
                    <a:bodyPr/>
                    <a:lstStyle/>
                    <a:p>
                      <a:r>
                        <a:rPr lang="en-US" dirty="0" smtClean="0"/>
                        <a:t>Acres</a:t>
                      </a:r>
                      <a:endParaRPr lang="en-US" dirty="0"/>
                    </a:p>
                  </a:txBody>
                  <a:tcPr/>
                </a:tc>
                <a:tc>
                  <a:txBody>
                    <a:bodyPr/>
                    <a:lstStyle/>
                    <a:p>
                      <a:r>
                        <a:rPr lang="en-US" sz="1700" dirty="0" smtClean="0"/>
                        <a:t>625</a:t>
                      </a:r>
                    </a:p>
                  </a:txBody>
                  <a:tcPr/>
                </a:tc>
                <a:tc>
                  <a:txBody>
                    <a:bodyPr/>
                    <a:lstStyle/>
                    <a:p>
                      <a:r>
                        <a:rPr lang="en-US" sz="1700" dirty="0" smtClean="0"/>
                        <a:t>250</a:t>
                      </a:r>
                      <a:endParaRPr lang="en-US" sz="1700" dirty="0"/>
                    </a:p>
                  </a:txBody>
                  <a:tcPr/>
                </a:tc>
                <a:tc>
                  <a:txBody>
                    <a:bodyPr/>
                    <a:lstStyle/>
                    <a:p>
                      <a:r>
                        <a:rPr lang="en-US" sz="1700" dirty="0" smtClean="0"/>
                        <a:t>10</a:t>
                      </a:r>
                      <a:endParaRPr lang="en-US" sz="1700" dirty="0"/>
                    </a:p>
                  </a:txBody>
                  <a:tcPr/>
                </a:tc>
              </a:tr>
              <a:tr h="745168">
                <a:tc>
                  <a:txBody>
                    <a:bodyPr/>
                    <a:lstStyle/>
                    <a:p>
                      <a:r>
                        <a:rPr lang="en-US" dirty="0" smtClean="0"/>
                        <a:t>Break Even Cost of Energy</a:t>
                      </a:r>
                      <a:endParaRPr lang="en-US" dirty="0"/>
                    </a:p>
                  </a:txBody>
                  <a:tcPr/>
                </a:tc>
                <a:tc>
                  <a:txBody>
                    <a:bodyPr/>
                    <a:lstStyle/>
                    <a:p>
                      <a:r>
                        <a:rPr lang="en-US" sz="1700" dirty="0" smtClean="0"/>
                        <a:t>$0.14/kWh</a:t>
                      </a:r>
                      <a:endParaRPr lang="en-US" sz="17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$0.48/kWh</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$0.05/kWh</a:t>
                      </a:r>
                    </a:p>
                  </a:txBody>
                  <a:tcPr/>
                </a:tc>
              </a:tr>
              <a:tr h="431724">
                <a:tc>
                  <a:txBody>
                    <a:bodyPr/>
                    <a:lstStyle/>
                    <a:p>
                      <a:r>
                        <a:rPr lang="en-US" dirty="0" smtClean="0"/>
                        <a:t>Rate of Return</a:t>
                      </a:r>
                      <a:endParaRPr lang="en-US" dirty="0"/>
                    </a:p>
                  </a:txBody>
                  <a:tcPr/>
                </a:tc>
                <a:tc>
                  <a:txBody>
                    <a:bodyPr/>
                    <a:lstStyle/>
                    <a:p>
                      <a:r>
                        <a:rPr lang="en-US" sz="1700" dirty="0" smtClean="0"/>
                        <a:t>4% @ $0.12/kWh</a:t>
                      </a:r>
                      <a:endParaRPr lang="en-US" sz="17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13.7% @ $0.50/kWh</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32% @ $0.08/kWh</a:t>
                      </a:r>
                    </a:p>
                  </a:txBody>
                  <a:tcPr/>
                </a:tc>
              </a:tr>
              <a:tr h="745168">
                <a:tc>
                  <a:txBody>
                    <a:bodyPr/>
                    <a:lstStyle/>
                    <a:p>
                      <a:r>
                        <a:rPr lang="en-US" dirty="0" smtClean="0"/>
                        <a:t>Electricity</a:t>
                      </a:r>
                      <a:r>
                        <a:rPr lang="en-US" baseline="0" dirty="0" smtClean="0"/>
                        <a:t> Production</a:t>
                      </a:r>
                      <a:endParaRPr lang="en-US" dirty="0"/>
                    </a:p>
                  </a:txBody>
                  <a:tcPr/>
                </a:tc>
                <a:tc>
                  <a:txBody>
                    <a:bodyPr/>
                    <a:lstStyle/>
                    <a:p>
                      <a:r>
                        <a:rPr lang="en-US" sz="1700" dirty="0" smtClean="0"/>
                        <a:t>61,300</a:t>
                      </a:r>
                      <a:r>
                        <a:rPr lang="en-US" sz="1700" baseline="0" dirty="0" smtClean="0"/>
                        <a:t> </a:t>
                      </a:r>
                      <a:r>
                        <a:rPr lang="en-US" sz="1700" baseline="0" dirty="0" err="1" smtClean="0"/>
                        <a:t>MWh</a:t>
                      </a:r>
                      <a:endParaRPr lang="en-US" sz="1700" baseline="0" dirty="0" smtClean="0"/>
                    </a:p>
                    <a:p>
                      <a:r>
                        <a:rPr lang="en-US" sz="1700" baseline="0" dirty="0" smtClean="0"/>
                        <a:t>28% capacity factor</a:t>
                      </a:r>
                      <a:endParaRPr lang="en-US" sz="1700" dirty="0"/>
                    </a:p>
                  </a:txBody>
                  <a:tcPr/>
                </a:tc>
                <a:tc>
                  <a:txBody>
                    <a:bodyPr/>
                    <a:lstStyle/>
                    <a:p>
                      <a:r>
                        <a:rPr lang="en-US" sz="1700" dirty="0" smtClean="0"/>
                        <a:t>48,000 </a:t>
                      </a:r>
                      <a:r>
                        <a:rPr lang="en-US" sz="1700" dirty="0" err="1" smtClean="0"/>
                        <a:t>MWh</a:t>
                      </a:r>
                      <a:endParaRPr lang="en-US" sz="1700" dirty="0" smtClean="0"/>
                    </a:p>
                    <a:p>
                      <a:r>
                        <a:rPr lang="en-US" sz="1700" dirty="0" smtClean="0"/>
                        <a:t>22% capacity factor</a:t>
                      </a:r>
                      <a:endParaRPr lang="en-US" sz="1700" dirty="0"/>
                    </a:p>
                  </a:txBody>
                  <a:tcPr/>
                </a:tc>
                <a:tc>
                  <a:txBody>
                    <a:bodyPr/>
                    <a:lstStyle/>
                    <a:p>
                      <a:r>
                        <a:rPr lang="en-US" sz="1700" dirty="0" smtClean="0"/>
                        <a:t>197,000 </a:t>
                      </a:r>
                      <a:r>
                        <a:rPr lang="en-US" sz="1700" dirty="0" err="1" smtClean="0"/>
                        <a:t>MWh</a:t>
                      </a:r>
                      <a:r>
                        <a:rPr lang="en-US" sz="1700" baseline="0" dirty="0" smtClean="0"/>
                        <a:t> </a:t>
                      </a:r>
                    </a:p>
                    <a:p>
                      <a:r>
                        <a:rPr lang="en-US" sz="1700" baseline="0" dirty="0" smtClean="0"/>
                        <a:t>90% capacity factor</a:t>
                      </a:r>
                      <a:endParaRPr lang="en-US" sz="1700" dirty="0"/>
                    </a:p>
                  </a:txBody>
                  <a:tcPr/>
                </a:tc>
              </a:tr>
              <a:tr h="745168">
                <a:tc>
                  <a:txBody>
                    <a:bodyPr/>
                    <a:lstStyle/>
                    <a:p>
                      <a:r>
                        <a:rPr lang="en-US" dirty="0" smtClean="0"/>
                        <a:t>Homes</a:t>
                      </a:r>
                      <a:r>
                        <a:rPr lang="en-US" baseline="0" dirty="0" smtClean="0"/>
                        <a:t> Powered</a:t>
                      </a:r>
                      <a:endParaRPr lang="en-US" dirty="0"/>
                    </a:p>
                  </a:txBody>
                  <a:tcPr/>
                </a:tc>
                <a:tc>
                  <a:txBody>
                    <a:bodyPr/>
                    <a:lstStyle/>
                    <a:p>
                      <a:r>
                        <a:rPr lang="en-US" sz="1700" dirty="0" smtClean="0"/>
                        <a:t>~</a:t>
                      </a:r>
                      <a:r>
                        <a:rPr lang="en-US" sz="1700" baseline="0" dirty="0" smtClean="0"/>
                        <a:t> 6,000 homes</a:t>
                      </a:r>
                      <a:endParaRPr lang="en-US" sz="1700" dirty="0"/>
                    </a:p>
                  </a:txBody>
                  <a:tcPr/>
                </a:tc>
                <a:tc>
                  <a:txBody>
                    <a:bodyPr/>
                    <a:lstStyle/>
                    <a:p>
                      <a:r>
                        <a:rPr lang="en-US" sz="1700" dirty="0" smtClean="0"/>
                        <a:t>~ 4,800</a:t>
                      </a:r>
                      <a:r>
                        <a:rPr lang="en-US" sz="1700" baseline="0" dirty="0" smtClean="0"/>
                        <a:t> homes</a:t>
                      </a:r>
                      <a:endParaRPr lang="en-US" sz="1700" dirty="0"/>
                    </a:p>
                  </a:txBody>
                  <a:tcPr/>
                </a:tc>
                <a:tc>
                  <a:txBody>
                    <a:bodyPr/>
                    <a:lstStyle/>
                    <a:p>
                      <a:r>
                        <a:rPr lang="en-US" sz="1700" dirty="0" smtClean="0"/>
                        <a:t>~ 19,700 homes</a:t>
                      </a:r>
                      <a:endParaRPr lang="en-US" sz="1700" dirty="0"/>
                    </a:p>
                  </a:txBody>
                  <a:tcPr/>
                </a:tc>
              </a:tr>
              <a:tr h="431724">
                <a:tc>
                  <a:txBody>
                    <a:bodyPr/>
                    <a:lstStyle/>
                    <a:p>
                      <a:r>
                        <a:rPr lang="en-US" dirty="0" smtClean="0"/>
                        <a:t>NEPA</a:t>
                      </a:r>
                      <a:endParaRPr lang="en-US" dirty="0"/>
                    </a:p>
                  </a:txBody>
                  <a:tcPr/>
                </a:tc>
                <a:tc>
                  <a:txBody>
                    <a:bodyPr/>
                    <a:lstStyle/>
                    <a:p>
                      <a:r>
                        <a:rPr lang="en-US" sz="1700" dirty="0" smtClean="0"/>
                        <a:t>EIS </a:t>
                      </a:r>
                      <a:endParaRPr lang="en-US" sz="1700" dirty="0"/>
                    </a:p>
                  </a:txBody>
                  <a:tcPr/>
                </a:tc>
                <a:tc>
                  <a:txBody>
                    <a:bodyPr/>
                    <a:lstStyle/>
                    <a:p>
                      <a:r>
                        <a:rPr lang="en-US" sz="1700" dirty="0" smtClean="0"/>
                        <a:t>EIS</a:t>
                      </a:r>
                      <a:endParaRPr lang="en-US" sz="1700" dirty="0"/>
                    </a:p>
                  </a:txBody>
                  <a:tcPr/>
                </a:tc>
                <a:tc>
                  <a:txBody>
                    <a:bodyPr/>
                    <a:lstStyle/>
                    <a:p>
                      <a:r>
                        <a:rPr lang="en-US" sz="1700" dirty="0" smtClean="0"/>
                        <a:t>EA</a:t>
                      </a:r>
                      <a:endParaRPr lang="en-US" sz="1700" dirty="0"/>
                    </a:p>
                  </a:txBody>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Industrial Scale WTE Project Economics</a:t>
            </a:r>
            <a:endParaRPr lang="en-US" dirty="0"/>
          </a:p>
        </p:txBody>
      </p:sp>
      <p:graphicFrame>
        <p:nvGraphicFramePr>
          <p:cNvPr id="4" name="Content Placeholder 2"/>
          <p:cNvGraphicFramePr>
            <a:graphicFrameLocks/>
          </p:cNvGraphicFramePr>
          <p:nvPr/>
        </p:nvGraphicFramePr>
        <p:xfrm>
          <a:off x="762000" y="1676400"/>
          <a:ext cx="7543800" cy="4640244"/>
        </p:xfrm>
        <a:graphic>
          <a:graphicData uri="http://schemas.openxmlformats.org/drawingml/2006/table">
            <a:tbl>
              <a:tblPr firstRow="1" firstCol="1" bandRow="1">
                <a:tableStyleId>{7DF18680-E054-41AD-8BC1-D1AEF772440D}</a:tableStyleId>
              </a:tblPr>
              <a:tblGrid>
                <a:gridCol w="3208284"/>
                <a:gridCol w="4335516"/>
              </a:tblGrid>
              <a:tr h="776568">
                <a:tc>
                  <a:txBody>
                    <a:bodyPr/>
                    <a:lstStyle/>
                    <a:p>
                      <a:r>
                        <a:rPr lang="en-US" dirty="0" smtClean="0"/>
                        <a:t>Type</a:t>
                      </a:r>
                      <a:endParaRPr lang="en-US" dirty="0"/>
                    </a:p>
                  </a:txBody>
                  <a:tcPr/>
                </a:tc>
                <a:tc>
                  <a:txBody>
                    <a:bodyPr/>
                    <a:lstStyle/>
                    <a:p>
                      <a:r>
                        <a:rPr lang="en-US" dirty="0" smtClean="0"/>
                        <a:t>1.5 MW Waste-to-Energy </a:t>
                      </a:r>
                    </a:p>
                    <a:p>
                      <a:r>
                        <a:rPr lang="en-US" dirty="0" smtClean="0"/>
                        <a:t>(</a:t>
                      </a:r>
                      <a:r>
                        <a:rPr lang="en-US" dirty="0" err="1" smtClean="0"/>
                        <a:t>pyrolysis</a:t>
                      </a:r>
                      <a:r>
                        <a:rPr lang="en-US" dirty="0" smtClean="0"/>
                        <a:t> or gasification)</a:t>
                      </a:r>
                      <a:endParaRPr lang="en-US" dirty="0"/>
                    </a:p>
                  </a:txBody>
                  <a:tcPr/>
                </a:tc>
              </a:tr>
              <a:tr h="449916">
                <a:tc>
                  <a:txBody>
                    <a:bodyPr/>
                    <a:lstStyle/>
                    <a:p>
                      <a:r>
                        <a:rPr lang="en-US" dirty="0" smtClean="0"/>
                        <a:t>Acres</a:t>
                      </a:r>
                      <a:endParaRPr lang="en-US" dirty="0"/>
                    </a:p>
                  </a:txBody>
                  <a:tcPr/>
                </a:tc>
                <a:tc>
                  <a:txBody>
                    <a:bodyPr/>
                    <a:lstStyle/>
                    <a:p>
                      <a:r>
                        <a:rPr lang="en-US" sz="1800" dirty="0" smtClean="0"/>
                        <a:t>5</a:t>
                      </a:r>
                      <a:endParaRPr lang="en-US" sz="1800" dirty="0"/>
                    </a:p>
                  </a:txBody>
                  <a:tcPr/>
                </a:tc>
              </a:tr>
              <a:tr h="449916">
                <a:tc>
                  <a:txBody>
                    <a:bodyPr/>
                    <a:lstStyle/>
                    <a:p>
                      <a:r>
                        <a:rPr lang="en-US" dirty="0" smtClean="0"/>
                        <a:t>Rate of Return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15% @ $0.04/kWh</a:t>
                      </a:r>
                    </a:p>
                  </a:txBody>
                  <a:tcPr/>
                </a:tc>
              </a:tr>
              <a:tr h="776568">
                <a:tc>
                  <a:txBody>
                    <a:bodyPr/>
                    <a:lstStyle/>
                    <a:p>
                      <a:r>
                        <a:rPr lang="en-US" dirty="0" smtClean="0"/>
                        <a:t>Electricity</a:t>
                      </a:r>
                      <a:r>
                        <a:rPr lang="en-US" baseline="0" dirty="0" smtClean="0"/>
                        <a:t> Production</a:t>
                      </a:r>
                      <a:endParaRPr lang="en-US" dirty="0"/>
                    </a:p>
                  </a:txBody>
                  <a:tcPr/>
                </a:tc>
                <a:tc>
                  <a:txBody>
                    <a:bodyPr/>
                    <a:lstStyle/>
                    <a:p>
                      <a:r>
                        <a:rPr lang="en-US" sz="1800" dirty="0" smtClean="0"/>
                        <a:t>12,000 </a:t>
                      </a:r>
                      <a:r>
                        <a:rPr lang="en-US" sz="1800" dirty="0" err="1" smtClean="0"/>
                        <a:t>MWh</a:t>
                      </a:r>
                      <a:r>
                        <a:rPr lang="en-US" sz="1800" baseline="0" dirty="0" smtClean="0"/>
                        <a:t> </a:t>
                      </a:r>
                    </a:p>
                    <a:p>
                      <a:r>
                        <a:rPr lang="en-US" sz="1800" baseline="0" dirty="0" smtClean="0"/>
                        <a:t>90% capacity factor</a:t>
                      </a:r>
                      <a:endParaRPr lang="en-US" sz="1800" dirty="0"/>
                    </a:p>
                  </a:txBody>
                  <a:tcPr/>
                </a:tc>
              </a:tr>
              <a:tr h="449916">
                <a:tc>
                  <a:txBody>
                    <a:bodyPr/>
                    <a:lstStyle/>
                    <a:p>
                      <a:r>
                        <a:rPr lang="en-US" dirty="0" smtClean="0"/>
                        <a:t>Homes</a:t>
                      </a:r>
                      <a:r>
                        <a:rPr lang="en-US" baseline="0" dirty="0" smtClean="0"/>
                        <a:t> Powered</a:t>
                      </a:r>
                      <a:endParaRPr lang="en-US" dirty="0"/>
                    </a:p>
                  </a:txBody>
                  <a:tcPr/>
                </a:tc>
                <a:tc>
                  <a:txBody>
                    <a:bodyPr/>
                    <a:lstStyle/>
                    <a:p>
                      <a:r>
                        <a:rPr lang="en-US" sz="1800" dirty="0" smtClean="0"/>
                        <a:t>~ 1,000 homes</a:t>
                      </a:r>
                      <a:endParaRPr lang="en-US" sz="1800" dirty="0"/>
                    </a:p>
                  </a:txBody>
                  <a:tcPr/>
                </a:tc>
              </a:tr>
              <a:tr h="449916">
                <a:tc>
                  <a:txBody>
                    <a:bodyPr/>
                    <a:lstStyle/>
                    <a:p>
                      <a:r>
                        <a:rPr lang="en-US" dirty="0" smtClean="0"/>
                        <a:t>Revenue</a:t>
                      </a:r>
                      <a:r>
                        <a:rPr lang="en-US" baseline="0" dirty="0" smtClean="0"/>
                        <a:t> Streams</a:t>
                      </a:r>
                      <a:endParaRPr lang="en-US" dirty="0"/>
                    </a:p>
                  </a:txBody>
                  <a:tcPr/>
                </a:tc>
                <a:tc>
                  <a:txBody>
                    <a:bodyPr/>
                    <a:lstStyle/>
                    <a:p>
                      <a:pPr>
                        <a:buFont typeface="Arial" pitchFamily="34" charset="0"/>
                        <a:buChar char="•"/>
                      </a:pPr>
                      <a:r>
                        <a:rPr lang="en-US" sz="1800" dirty="0" smtClean="0"/>
                        <a:t> Electricity sales</a:t>
                      </a:r>
                      <a:endParaRPr lang="en-US" sz="1800" dirty="0"/>
                    </a:p>
                    <a:p>
                      <a:pPr>
                        <a:buFont typeface="Arial" pitchFamily="34" charset="0"/>
                        <a:buChar char="•"/>
                      </a:pPr>
                      <a:r>
                        <a:rPr lang="en-US" sz="1800" baseline="0" dirty="0"/>
                        <a:t> </a:t>
                      </a:r>
                      <a:r>
                        <a:rPr lang="en-US" sz="1800" baseline="0" dirty="0" smtClean="0"/>
                        <a:t>Tipping fees (you get paid for your fuel!)</a:t>
                      </a:r>
                    </a:p>
                    <a:p>
                      <a:pPr>
                        <a:buFont typeface="Arial" pitchFamily="34" charset="0"/>
                        <a:buChar char="•"/>
                      </a:pPr>
                      <a:r>
                        <a:rPr lang="en-US" sz="1800" baseline="0" dirty="0" smtClean="0"/>
                        <a:t> Recyclables (aluminum, plastics, etc.)</a:t>
                      </a:r>
                    </a:p>
                    <a:p>
                      <a:pPr>
                        <a:buFont typeface="Arial" pitchFamily="34" charset="0"/>
                        <a:buChar char="•"/>
                      </a:pPr>
                      <a:r>
                        <a:rPr lang="en-US" sz="1800" baseline="0" dirty="0" smtClean="0"/>
                        <a:t> Crude oil</a:t>
                      </a:r>
                    </a:p>
                    <a:p>
                      <a:pPr>
                        <a:buFont typeface="Arial" pitchFamily="34" charset="0"/>
                        <a:buChar char="•"/>
                      </a:pPr>
                      <a:r>
                        <a:rPr lang="en-US" sz="1800" baseline="0" dirty="0" smtClean="0"/>
                        <a:t> Ash?</a:t>
                      </a:r>
                      <a:endParaRPr lang="en-US" sz="1800" dirty="0" smtClean="0"/>
                    </a:p>
                  </a:txBody>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Industrial Scale Job Opportunities</a:t>
            </a:r>
            <a:endParaRPr lang="en-US" dirty="0"/>
          </a:p>
        </p:txBody>
      </p:sp>
      <p:sp>
        <p:nvSpPr>
          <p:cNvPr id="24579" name="Content Placeholder 2"/>
          <p:cNvSpPr>
            <a:spLocks noGrp="1"/>
          </p:cNvSpPr>
          <p:nvPr>
            <p:ph sz="quarter" idx="1"/>
          </p:nvPr>
        </p:nvSpPr>
        <p:spPr>
          <a:xfrm>
            <a:off x="301625" y="1527175"/>
            <a:ext cx="8504238" cy="4572000"/>
          </a:xfrm>
        </p:spPr>
        <p:txBody>
          <a:bodyPr/>
          <a:lstStyle/>
          <a:p>
            <a:endParaRPr lang="en-US" dirty="0" smtClean="0"/>
          </a:p>
          <a:p>
            <a:r>
              <a:rPr lang="en-US" dirty="0" smtClean="0"/>
              <a:t>Oneida Waste to Energy Power Plant</a:t>
            </a:r>
          </a:p>
          <a:p>
            <a:pPr lvl="1"/>
            <a:r>
              <a:rPr lang="en-US" dirty="0" smtClean="0"/>
              <a:t>30 full time jobs</a:t>
            </a:r>
          </a:p>
          <a:p>
            <a:pPr lvl="1"/>
            <a:r>
              <a:rPr lang="en-US" dirty="0" smtClean="0"/>
              <a:t>Electricity supporting local industry = local jobs!</a:t>
            </a:r>
          </a:p>
          <a:p>
            <a:pPr lvl="1">
              <a:buNone/>
            </a:pPr>
            <a:endParaRPr lang="en-US" dirty="0" smtClean="0"/>
          </a:p>
          <a:p>
            <a:r>
              <a:rPr lang="en-US" dirty="0" smtClean="0"/>
              <a:t>Fond du Lac Combined Heat and Power</a:t>
            </a:r>
          </a:p>
          <a:p>
            <a:pPr lvl="1"/>
            <a:r>
              <a:rPr lang="en-US" dirty="0" smtClean="0"/>
              <a:t>Supplying energy to pellet manufacturing</a:t>
            </a:r>
          </a:p>
          <a:p>
            <a:pPr lvl="1"/>
            <a:r>
              <a:rPr lang="en-US" dirty="0" smtClean="0"/>
              <a:t>Up to 75 jobs created!</a:t>
            </a:r>
          </a:p>
          <a:p>
            <a:pPr lvl="1"/>
            <a:r>
              <a:rPr lang="en-US" dirty="0" smtClean="0"/>
              <a:t>Supporting business – Pellet stove retail and installation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7890" name="Picture 2" descr="P:\renewable\Tribal Projects\Passamaquoddy Indian Township\Biomass Waste\04-27-2012 Meeting\Pictures\IMG_0748.JPG"/>
          <p:cNvPicPr>
            <a:picLocks noChangeAspect="1" noChangeArrowheads="1"/>
          </p:cNvPicPr>
          <p:nvPr/>
        </p:nvPicPr>
        <p:blipFill>
          <a:blip r:embed="rId2" cstate="print"/>
          <a:srcRect/>
          <a:stretch>
            <a:fillRect/>
          </a:stretch>
        </p:blipFill>
        <p:spPr bwMode="auto">
          <a:xfrm>
            <a:off x="76200" y="76200"/>
            <a:ext cx="8941011" cy="6705600"/>
          </a:xfrm>
          <a:prstGeom prst="rect">
            <a:avLst/>
          </a:prstGeom>
          <a:solidFill>
            <a:srgbClr val="FFFFFF">
              <a:shade val="85000"/>
            </a:srgbClr>
          </a:solidFill>
          <a:ln w="190500" cap="rnd">
            <a:solidFill>
              <a:schemeClr val="bg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p:cNvSpPr txBox="1"/>
          <p:nvPr/>
        </p:nvSpPr>
        <p:spPr>
          <a:xfrm>
            <a:off x="228600" y="838200"/>
            <a:ext cx="4953000" cy="5016758"/>
          </a:xfrm>
          <a:prstGeom prst="rect">
            <a:avLst/>
          </a:prstGeom>
          <a:noFill/>
        </p:spPr>
        <p:txBody>
          <a:bodyPr wrap="square" rtlCol="0">
            <a:spAutoFit/>
          </a:bodyPr>
          <a:lstStyle/>
          <a:p>
            <a:r>
              <a:rPr lang="en-US" sz="4000" b="1" dirty="0" smtClean="0">
                <a:solidFill>
                  <a:schemeClr val="bg1"/>
                </a:solidFill>
                <a:effectLst>
                  <a:outerShdw blurRad="152400" dist="38100" dir="5400000" sx="101000" sy="101000" algn="t" rotWithShape="0">
                    <a:prstClr val="black">
                      <a:alpha val="88000"/>
                    </a:prstClr>
                  </a:outerShdw>
                </a:effectLst>
                <a:latin typeface="Copperplate Gothic Light" pitchFamily="34" charset="0"/>
              </a:rPr>
              <a:t>Up to 85% of income can stay on the reservation …</a:t>
            </a:r>
          </a:p>
          <a:p>
            <a:endParaRPr lang="en-US" sz="4000" b="1" dirty="0">
              <a:solidFill>
                <a:schemeClr val="bg1"/>
              </a:solidFill>
              <a:effectLst>
                <a:outerShdw blurRad="152400" dist="38100" dir="5400000" sx="101000" sy="101000" algn="t" rotWithShape="0">
                  <a:prstClr val="black">
                    <a:alpha val="88000"/>
                  </a:prstClr>
                </a:outerShdw>
              </a:effectLst>
              <a:latin typeface="Copperplate Gothic Light" pitchFamily="34" charset="0"/>
            </a:endParaRPr>
          </a:p>
          <a:p>
            <a:r>
              <a:rPr lang="en-US" sz="4000" b="1" dirty="0" smtClean="0">
                <a:solidFill>
                  <a:schemeClr val="bg1"/>
                </a:solidFill>
                <a:effectLst>
                  <a:outerShdw blurRad="152400" dist="38100" dir="5400000" sx="101000" sy="101000" algn="t" rotWithShape="0">
                    <a:prstClr val="black">
                      <a:alpha val="88000"/>
                    </a:prstClr>
                  </a:outerShdw>
                </a:effectLst>
                <a:latin typeface="Copperplate Gothic Light" pitchFamily="34" charset="0"/>
              </a:rPr>
              <a:t>if energy needs are generated locally</a:t>
            </a:r>
            <a:endParaRPr lang="en-US" sz="4000" b="1" dirty="0">
              <a:solidFill>
                <a:schemeClr val="bg1"/>
              </a:solidFill>
              <a:effectLst>
                <a:outerShdw blurRad="152400" dist="38100" dir="5400000" sx="101000" sy="101000" algn="t" rotWithShape="0">
                  <a:prstClr val="black">
                    <a:alpha val="88000"/>
                  </a:prstClr>
                </a:outerShdw>
              </a:effectLst>
              <a:latin typeface="Copperplate Gothic Light"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229" y="2438400"/>
            <a:ext cx="8839200" cy="2123658"/>
          </a:xfrm>
          <a:prstGeom prst="rect">
            <a:avLst/>
          </a:prstGeom>
        </p:spPr>
        <p:txBody>
          <a:bodyPr wrap="square">
            <a:spAutoFit/>
          </a:bodyPr>
          <a:lstStyle/>
          <a:p>
            <a:pPr algn="ctr"/>
            <a:r>
              <a:rPr lang="en-US" sz="6600" b="1" dirty="0" smtClean="0"/>
              <a:t>Community Scale Development </a:t>
            </a:r>
            <a:endParaRPr lang="en-US" sz="6600" b="1"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866185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990600"/>
          </a:xfrm>
        </p:spPr>
        <p:txBody>
          <a:bodyPr rtlCol="0">
            <a:normAutofit fontScale="90000"/>
          </a:bodyPr>
          <a:lstStyle/>
          <a:p>
            <a:pPr fontAlgn="auto">
              <a:spcAft>
                <a:spcPts val="0"/>
              </a:spcAft>
              <a:defRPr/>
            </a:pPr>
            <a:r>
              <a:rPr lang="en-US" sz="3600" b="1" dirty="0" smtClean="0">
                <a:solidFill>
                  <a:srgbClr val="000000"/>
                </a:solidFill>
                <a:latin typeface="Cochin"/>
                <a:cs typeface="Cochin"/>
              </a:rPr>
              <a:t>Compressed Earth Block (CEB) Housing:</a:t>
            </a:r>
            <a:r>
              <a:rPr lang="en-US" b="1" dirty="0" smtClean="0">
                <a:solidFill>
                  <a:srgbClr val="000000"/>
                </a:solidFill>
                <a:latin typeface="Cochin"/>
                <a:cs typeface="Cochin"/>
              </a:rPr>
              <a:t/>
            </a:r>
            <a:br>
              <a:rPr lang="en-US" b="1" dirty="0" smtClean="0">
                <a:solidFill>
                  <a:srgbClr val="000000"/>
                </a:solidFill>
                <a:latin typeface="Cochin"/>
                <a:cs typeface="Cochin"/>
              </a:rPr>
            </a:br>
            <a:r>
              <a:rPr lang="en-US" sz="3100" b="1" dirty="0" smtClean="0">
                <a:solidFill>
                  <a:srgbClr val="000000"/>
                </a:solidFill>
                <a:latin typeface="Cochin"/>
                <a:cs typeface="Cochin"/>
              </a:rPr>
              <a:t>Goals of project</a:t>
            </a:r>
            <a:endParaRPr lang="en-US" sz="3100" b="1" dirty="0">
              <a:solidFill>
                <a:srgbClr val="000000"/>
              </a:solidFill>
              <a:latin typeface="Cochin"/>
              <a:cs typeface="Cochin"/>
            </a:endParaRPr>
          </a:p>
        </p:txBody>
      </p:sp>
      <p:sp>
        <p:nvSpPr>
          <p:cNvPr id="3" name="Content Placeholder 2"/>
          <p:cNvSpPr>
            <a:spLocks noGrp="1"/>
          </p:cNvSpPr>
          <p:nvPr>
            <p:ph idx="1"/>
          </p:nvPr>
        </p:nvSpPr>
        <p:spPr>
          <a:xfrm>
            <a:off x="304800" y="1554163"/>
            <a:ext cx="8686800" cy="4922837"/>
          </a:xfrm>
        </p:spPr>
        <p:txBody>
          <a:bodyPr rtlCol="0">
            <a:normAutofit fontScale="92500" lnSpcReduction="10000"/>
          </a:bodyPr>
          <a:lstStyle/>
          <a:p>
            <a:pPr fontAlgn="auto">
              <a:spcAft>
                <a:spcPts val="0"/>
              </a:spcAft>
              <a:buFont typeface="Wingdings 2"/>
              <a:buChar char=""/>
              <a:defRPr/>
            </a:pPr>
            <a:r>
              <a:rPr lang="en-US" dirty="0" smtClean="0">
                <a:latin typeface="Cochin"/>
                <a:cs typeface="Cochin"/>
              </a:rPr>
              <a:t>Self- Help Tribal Housing Solution</a:t>
            </a:r>
          </a:p>
          <a:p>
            <a:pPr lvl="1" fontAlgn="auto">
              <a:spcAft>
                <a:spcPts val="0"/>
              </a:spcAft>
              <a:buFont typeface="Wingdings 2"/>
              <a:buChar char=""/>
              <a:defRPr/>
            </a:pPr>
            <a:r>
              <a:rPr lang="en-US" dirty="0" smtClean="0">
                <a:latin typeface="Cochin"/>
                <a:cs typeface="Cochin"/>
              </a:rPr>
              <a:t>Utilize local materials and local labor force</a:t>
            </a:r>
          </a:p>
          <a:p>
            <a:pPr fontAlgn="auto">
              <a:spcAft>
                <a:spcPts val="0"/>
              </a:spcAft>
              <a:buFont typeface="Wingdings 2"/>
              <a:buChar char=""/>
              <a:defRPr/>
            </a:pPr>
            <a:r>
              <a:rPr lang="en-US" dirty="0" smtClean="0">
                <a:latin typeface="Cochin"/>
                <a:cs typeface="Cochin"/>
              </a:rPr>
              <a:t>Keep maximum amount of  funds (HUD/HIP Grants) in the Reservation Economy (Economic Development)</a:t>
            </a:r>
          </a:p>
          <a:p>
            <a:pPr fontAlgn="auto">
              <a:spcAft>
                <a:spcPts val="0"/>
              </a:spcAft>
              <a:buFont typeface="Wingdings 2"/>
              <a:buChar char=""/>
              <a:defRPr/>
            </a:pPr>
            <a:r>
              <a:rPr lang="en-US" dirty="0" smtClean="0">
                <a:latin typeface="Cochin"/>
                <a:cs typeface="Cochin"/>
              </a:rPr>
              <a:t>Provide Alternative to Status Quo</a:t>
            </a:r>
          </a:p>
          <a:p>
            <a:pPr lvl="1" fontAlgn="auto">
              <a:spcAft>
                <a:spcPts val="0"/>
              </a:spcAft>
              <a:buFont typeface="Wingdings 2"/>
              <a:buChar char=""/>
              <a:defRPr/>
            </a:pPr>
            <a:r>
              <a:rPr lang="en-US" dirty="0" smtClean="0">
                <a:latin typeface="Cochin"/>
                <a:cs typeface="Cochin"/>
              </a:rPr>
              <a:t>No more trailer and pre-</a:t>
            </a:r>
            <a:r>
              <a:rPr lang="en-US" dirty="0" err="1" smtClean="0">
                <a:latin typeface="Cochin"/>
                <a:cs typeface="Cochin"/>
              </a:rPr>
              <a:t>fab</a:t>
            </a:r>
            <a:r>
              <a:rPr lang="en-US" dirty="0" smtClean="0">
                <a:latin typeface="Cochin"/>
                <a:cs typeface="Cochin"/>
              </a:rPr>
              <a:t> housing </a:t>
            </a:r>
          </a:p>
          <a:p>
            <a:pPr fontAlgn="auto">
              <a:spcAft>
                <a:spcPts val="0"/>
              </a:spcAft>
              <a:buFont typeface="Wingdings 2"/>
              <a:buChar char=""/>
              <a:defRPr/>
            </a:pPr>
            <a:r>
              <a:rPr lang="en-US" dirty="0" smtClean="0">
                <a:latin typeface="Cochin"/>
                <a:cs typeface="Cochin"/>
              </a:rPr>
              <a:t>Create Jobs that will last (not a jobs program a CAREER program)</a:t>
            </a:r>
          </a:p>
          <a:p>
            <a:pPr fontAlgn="auto">
              <a:spcAft>
                <a:spcPts val="0"/>
              </a:spcAft>
              <a:buFont typeface="Wingdings 2"/>
              <a:buChar char=""/>
              <a:defRPr/>
            </a:pPr>
            <a:r>
              <a:rPr lang="en-US" dirty="0" smtClean="0">
                <a:latin typeface="Cochin"/>
                <a:cs typeface="Cochin"/>
              </a:rPr>
              <a:t>Sustainable, scalable business model that can be replicated in other Native Communities</a:t>
            </a:r>
          </a:p>
          <a:p>
            <a:pPr fontAlgn="auto">
              <a:spcAft>
                <a:spcPts val="0"/>
              </a:spcAft>
              <a:buFont typeface="Wingdings 2"/>
              <a:buChar char=""/>
              <a:defRPr/>
            </a:pPr>
            <a:r>
              <a:rPr lang="en-US" dirty="0" smtClean="0">
                <a:latin typeface="Cochin"/>
                <a:cs typeface="Cochin"/>
              </a:rPr>
              <a:t>Increase home owner disposable income (poverty reduction)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0"/>
            <a:ext cx="8229600" cy="1143000"/>
          </a:xfrm>
        </p:spPr>
        <p:txBody>
          <a:bodyPr/>
          <a:lstStyle/>
          <a:p>
            <a:r>
              <a:rPr lang="en-US" b="1" dirty="0" smtClean="0">
                <a:solidFill>
                  <a:srgbClr val="000000"/>
                </a:solidFill>
              </a:rPr>
              <a:t>Goals Completed to Date</a:t>
            </a:r>
            <a:r>
              <a:rPr lang="en-US" dirty="0" smtClean="0">
                <a:solidFill>
                  <a:srgbClr val="000000"/>
                </a:solidFill>
              </a:rPr>
              <a:t>	</a:t>
            </a:r>
          </a:p>
        </p:txBody>
      </p:sp>
      <p:sp>
        <p:nvSpPr>
          <p:cNvPr id="3" name="Content Placeholder 2"/>
          <p:cNvSpPr>
            <a:spLocks noGrp="1"/>
          </p:cNvSpPr>
          <p:nvPr>
            <p:ph idx="1"/>
          </p:nvPr>
        </p:nvSpPr>
        <p:spPr>
          <a:xfrm>
            <a:off x="152400" y="1447800"/>
            <a:ext cx="8763000" cy="4953000"/>
          </a:xfrm>
        </p:spPr>
        <p:txBody>
          <a:bodyPr rtlCol="0">
            <a:normAutofit fontScale="92500"/>
          </a:bodyPr>
          <a:lstStyle/>
          <a:p>
            <a:pPr fontAlgn="auto">
              <a:spcAft>
                <a:spcPts val="0"/>
              </a:spcAft>
              <a:buClrTx/>
              <a:defRPr/>
            </a:pPr>
            <a:r>
              <a:rPr lang="en-US" dirty="0" smtClean="0"/>
              <a:t>Self-Help Solution: Two Tribal Businesses Created </a:t>
            </a:r>
          </a:p>
          <a:p>
            <a:pPr lvl="1" fontAlgn="auto">
              <a:spcAft>
                <a:spcPts val="0"/>
              </a:spcAft>
              <a:buClrTx/>
              <a:defRPr/>
            </a:pPr>
            <a:r>
              <a:rPr lang="en-US" dirty="0" smtClean="0"/>
              <a:t>CEB manufacturing plant</a:t>
            </a:r>
          </a:p>
          <a:p>
            <a:pPr lvl="1" fontAlgn="auto">
              <a:spcAft>
                <a:spcPts val="0"/>
              </a:spcAft>
              <a:buClrTx/>
              <a:defRPr/>
            </a:pPr>
            <a:r>
              <a:rPr lang="en-US" dirty="0" smtClean="0"/>
              <a:t>CEB Home Construction (Good Earth Lodges)</a:t>
            </a:r>
          </a:p>
          <a:p>
            <a:pPr fontAlgn="auto">
              <a:spcAft>
                <a:spcPts val="0"/>
              </a:spcAft>
              <a:buClrTx/>
              <a:defRPr/>
            </a:pPr>
            <a:r>
              <a:rPr lang="en-US" dirty="0" smtClean="0"/>
              <a:t>Funds kept on the Reservation</a:t>
            </a:r>
          </a:p>
          <a:p>
            <a:pPr lvl="1" fontAlgn="auto">
              <a:spcAft>
                <a:spcPts val="0"/>
              </a:spcAft>
              <a:buClrTx/>
              <a:defRPr/>
            </a:pPr>
            <a:r>
              <a:rPr lang="en-US" dirty="0" smtClean="0"/>
              <a:t>Trailer/pre-</a:t>
            </a:r>
            <a:r>
              <a:rPr lang="en-US" dirty="0" err="1" smtClean="0"/>
              <a:t>fab</a:t>
            </a:r>
            <a:r>
              <a:rPr lang="en-US" dirty="0" smtClean="0"/>
              <a:t> status quo only kept 15% of funds in Reservation economy</a:t>
            </a:r>
          </a:p>
          <a:p>
            <a:pPr lvl="1" fontAlgn="auto">
              <a:spcAft>
                <a:spcPts val="0"/>
              </a:spcAft>
              <a:buClrTx/>
              <a:defRPr/>
            </a:pPr>
            <a:r>
              <a:rPr lang="en-US" dirty="0" smtClean="0"/>
              <a:t>CEB project has proven to keep 53% of funding in the Reservation economy</a:t>
            </a:r>
          </a:p>
          <a:p>
            <a:pPr fontAlgn="auto">
              <a:spcAft>
                <a:spcPts val="0"/>
              </a:spcAft>
              <a:buClrTx/>
              <a:defRPr/>
            </a:pPr>
            <a:r>
              <a:rPr lang="en-US" dirty="0" smtClean="0"/>
              <a:t>20 careers have been created</a:t>
            </a:r>
          </a:p>
          <a:p>
            <a:pPr fontAlgn="auto">
              <a:spcAft>
                <a:spcPts val="0"/>
              </a:spcAft>
              <a:buClrTx/>
              <a:defRPr/>
            </a:pPr>
            <a:r>
              <a:rPr lang="en-US" dirty="0" smtClean="0"/>
              <a:t>Business Model is fully replicable and can be implemented with other Tribes</a:t>
            </a:r>
          </a:p>
          <a:p>
            <a:pPr fontAlgn="auto">
              <a:spcAft>
                <a:spcPts val="0"/>
              </a:spcAft>
              <a:buClrTx/>
              <a:defRPr/>
            </a:pPr>
            <a:r>
              <a:rPr lang="en-US" dirty="0" smtClean="0"/>
              <a:t>CEB homes reduce home owner utility expense by 80% </a:t>
            </a:r>
          </a:p>
          <a:p>
            <a:pPr fontAlgn="auto">
              <a:spcAft>
                <a:spcPts val="0"/>
              </a:spcAft>
              <a:defRPr/>
            </a:pPr>
            <a:endParaRPr lang="en-US"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solidFill>
                  <a:schemeClr val="tx1"/>
                </a:solidFill>
                <a:cs typeface="Arial" charset="0"/>
              </a:rPr>
              <a:t>Mission</a:t>
            </a:r>
            <a:endParaRPr lang="en-US" dirty="0">
              <a:solidFill>
                <a:schemeClr val="tx1"/>
              </a:solidFill>
            </a:endParaRPr>
          </a:p>
        </p:txBody>
      </p:sp>
      <p:sp>
        <p:nvSpPr>
          <p:cNvPr id="3" name="Content Placeholder 2"/>
          <p:cNvSpPr>
            <a:spLocks noGrp="1"/>
          </p:cNvSpPr>
          <p:nvPr>
            <p:ph sz="quarter" idx="1"/>
          </p:nvPr>
        </p:nvSpPr>
        <p:spPr>
          <a:xfrm>
            <a:off x="301752" y="1676400"/>
            <a:ext cx="8503920" cy="4422648"/>
          </a:xfrm>
        </p:spPr>
        <p:txBody>
          <a:bodyPr/>
          <a:lstStyle/>
          <a:p>
            <a:pPr marL="0" lvl="1" indent="0">
              <a:buClr>
                <a:schemeClr val="accent1"/>
              </a:buClr>
              <a:buSzPct val="85000"/>
              <a:buNone/>
            </a:pPr>
            <a:r>
              <a:rPr lang="en-US" sz="3200" b="1" dirty="0"/>
              <a:t>Provide the best possible technical and economic advice and services in assisting Indian mineral owners to achieve economic self-sufficiency by creating sustainable economies through the environmentally sound development of their energy and mineral resources.</a:t>
            </a:r>
          </a:p>
          <a:p>
            <a:endParaRPr lang="en-US" dirty="0"/>
          </a:p>
        </p:txBody>
      </p:sp>
    </p:spTree>
    <p:extLst>
      <p:ext uri="{BB962C8B-B14F-4D97-AF65-F5344CB8AC3E}">
        <p14:creationId xmlns:p14="http://schemas.microsoft.com/office/powerpoint/2010/main" val="1777215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idx="4294967295"/>
          </p:nvPr>
        </p:nvSpPr>
        <p:spPr>
          <a:xfrm>
            <a:off x="0" y="0"/>
            <a:ext cx="8839200" cy="1066800"/>
          </a:xfrm>
        </p:spPr>
        <p:txBody>
          <a:bodyPr/>
          <a:lstStyle/>
          <a:p>
            <a:pPr algn="ctr"/>
            <a:r>
              <a:rPr lang="en-US" b="1" dirty="0" smtClean="0">
                <a:solidFill>
                  <a:srgbClr val="000000"/>
                </a:solidFill>
              </a:rPr>
              <a:t>CROW CEB Project</a:t>
            </a:r>
            <a:endParaRPr lang="en-US" sz="2200" i="1" dirty="0" smtClean="0">
              <a:solidFill>
                <a:srgbClr val="000000"/>
              </a:solidFill>
            </a:endParaRPr>
          </a:p>
        </p:txBody>
      </p:sp>
      <p:pic>
        <p:nvPicPr>
          <p:cNvPr id="11269" name="Picture 3" descr="C:\Documents and Settings\payton.batliner.IA\Desktop\Tribes\Crow\IMG_0102.jpg"/>
          <p:cNvPicPr>
            <a:picLocks noChangeAspect="1" noChangeArrowheads="1"/>
          </p:cNvPicPr>
          <p:nvPr/>
        </p:nvPicPr>
        <p:blipFill>
          <a:blip r:embed="rId2" cstate="print"/>
          <a:srcRect/>
          <a:stretch>
            <a:fillRect/>
          </a:stretch>
        </p:blipFill>
        <p:spPr bwMode="auto">
          <a:xfrm>
            <a:off x="228600" y="2971800"/>
            <a:ext cx="2289175" cy="1285875"/>
          </a:xfrm>
          <a:prstGeom prst="rect">
            <a:avLst/>
          </a:prstGeom>
          <a:noFill/>
          <a:ln w="9525">
            <a:noFill/>
            <a:miter lim="800000"/>
            <a:headEnd/>
            <a:tailEnd/>
          </a:ln>
        </p:spPr>
      </p:pic>
      <p:pic>
        <p:nvPicPr>
          <p:cNvPr id="11270" name="Picture 4" descr="C:\Documents and Settings\payton.batliner.IA\Desktop\Tribes\Crow\IMG_0111.jpg"/>
          <p:cNvPicPr>
            <a:picLocks noChangeAspect="1" noChangeArrowheads="1"/>
          </p:cNvPicPr>
          <p:nvPr/>
        </p:nvPicPr>
        <p:blipFill>
          <a:blip r:embed="rId3" cstate="print"/>
          <a:srcRect/>
          <a:stretch>
            <a:fillRect/>
          </a:stretch>
        </p:blipFill>
        <p:spPr bwMode="auto">
          <a:xfrm>
            <a:off x="7010400" y="1143000"/>
            <a:ext cx="1831975" cy="1028700"/>
          </a:xfrm>
          <a:prstGeom prst="rect">
            <a:avLst/>
          </a:prstGeom>
          <a:noFill/>
          <a:ln w="9525">
            <a:noFill/>
            <a:miter lim="800000"/>
            <a:headEnd/>
            <a:tailEnd/>
          </a:ln>
        </p:spPr>
      </p:pic>
      <p:pic>
        <p:nvPicPr>
          <p:cNvPr id="11271" name="Picture 5" descr="P:\renewable\Tribal Projects\Crow\Compressed Earth Blocks\Pictures\Crow Pressed Brick from Dick\Crow CEB Clay Mining 2009\Clay Mining.JPG"/>
          <p:cNvPicPr>
            <a:picLocks noChangeAspect="1" noChangeArrowheads="1"/>
          </p:cNvPicPr>
          <p:nvPr/>
        </p:nvPicPr>
        <p:blipFill>
          <a:blip r:embed="rId4" cstate="print"/>
          <a:srcRect/>
          <a:stretch>
            <a:fillRect/>
          </a:stretch>
        </p:blipFill>
        <p:spPr bwMode="auto">
          <a:xfrm>
            <a:off x="304800" y="1447800"/>
            <a:ext cx="1733550" cy="1300162"/>
          </a:xfrm>
          <a:prstGeom prst="rect">
            <a:avLst/>
          </a:prstGeom>
          <a:noFill/>
          <a:ln w="9525">
            <a:noFill/>
            <a:miter lim="800000"/>
            <a:headEnd/>
            <a:tailEnd/>
          </a:ln>
        </p:spPr>
      </p:pic>
      <p:pic>
        <p:nvPicPr>
          <p:cNvPr id="11272" name="Picture 6" descr="P:\renewable\Tribal Projects\Crow\Compressed Earth Blocks\Pictures\Crow Pressed Brick from Dick\Crow CEB Clay Mining 2009\DSC01119.JPG"/>
          <p:cNvPicPr>
            <a:picLocks noChangeAspect="1" noChangeArrowheads="1"/>
          </p:cNvPicPr>
          <p:nvPr/>
        </p:nvPicPr>
        <p:blipFill>
          <a:blip r:embed="rId5" cstate="print"/>
          <a:srcRect/>
          <a:stretch>
            <a:fillRect/>
          </a:stretch>
        </p:blipFill>
        <p:spPr bwMode="auto">
          <a:xfrm>
            <a:off x="2184400" y="1371600"/>
            <a:ext cx="1625600" cy="1219200"/>
          </a:xfrm>
          <a:prstGeom prst="rect">
            <a:avLst/>
          </a:prstGeom>
          <a:noFill/>
          <a:ln w="9525">
            <a:noFill/>
            <a:miter lim="800000"/>
            <a:headEnd/>
            <a:tailEnd/>
          </a:ln>
        </p:spPr>
      </p:pic>
      <p:pic>
        <p:nvPicPr>
          <p:cNvPr id="11273" name="Picture 7" descr="P:\renewable\Tribal Projects\Crow\Compressed Earth Blocks\Pictures\Crow Pressed Brick from Dick\Old Misc Photos\Block Making.jpg"/>
          <p:cNvPicPr>
            <a:picLocks noChangeAspect="1" noChangeArrowheads="1"/>
          </p:cNvPicPr>
          <p:nvPr/>
        </p:nvPicPr>
        <p:blipFill>
          <a:blip r:embed="rId6" cstate="print"/>
          <a:srcRect/>
          <a:stretch>
            <a:fillRect/>
          </a:stretch>
        </p:blipFill>
        <p:spPr bwMode="auto">
          <a:xfrm>
            <a:off x="4495800" y="1447800"/>
            <a:ext cx="1911350" cy="1073150"/>
          </a:xfrm>
          <a:prstGeom prst="rect">
            <a:avLst/>
          </a:prstGeom>
          <a:noFill/>
          <a:ln w="9525">
            <a:noFill/>
            <a:miter lim="800000"/>
            <a:headEnd/>
            <a:tailEnd/>
          </a:ln>
        </p:spPr>
      </p:pic>
      <p:pic>
        <p:nvPicPr>
          <p:cNvPr id="11276" name="Picture 10" descr="P:\renewable\Tribal Projects\Crow\Compressed Earth Blocks\Pictures\ARRA HIP Pressed Brick Homes 2010 - via Gordon Jackson Deputy Regional Director - Indian Services -Rocky Mtn Regio --  9 7 2010\IMGP0525.JPG"/>
          <p:cNvPicPr>
            <a:picLocks noChangeAspect="1" noChangeArrowheads="1"/>
          </p:cNvPicPr>
          <p:nvPr/>
        </p:nvPicPr>
        <p:blipFill>
          <a:blip r:embed="rId7" cstate="print"/>
          <a:srcRect/>
          <a:stretch>
            <a:fillRect/>
          </a:stretch>
        </p:blipFill>
        <p:spPr bwMode="auto">
          <a:xfrm>
            <a:off x="6858000" y="2438400"/>
            <a:ext cx="2030413" cy="1358900"/>
          </a:xfrm>
          <a:prstGeom prst="rect">
            <a:avLst/>
          </a:prstGeom>
          <a:noFill/>
          <a:ln w="9525">
            <a:noFill/>
            <a:miter lim="800000"/>
            <a:headEnd/>
            <a:tailEnd/>
          </a:ln>
        </p:spPr>
      </p:pic>
      <p:pic>
        <p:nvPicPr>
          <p:cNvPr id="11277" name="Picture 13" descr="Pilot Home Interior (Kitchen).jpg"/>
          <p:cNvPicPr>
            <a:picLocks noChangeAspect="1"/>
          </p:cNvPicPr>
          <p:nvPr/>
        </p:nvPicPr>
        <p:blipFill>
          <a:blip r:embed="rId8" cstate="print"/>
          <a:srcRect/>
          <a:stretch>
            <a:fillRect/>
          </a:stretch>
        </p:blipFill>
        <p:spPr bwMode="auto">
          <a:xfrm>
            <a:off x="2748813" y="2808122"/>
            <a:ext cx="2705100" cy="2020058"/>
          </a:xfrm>
          <a:prstGeom prst="rect">
            <a:avLst/>
          </a:prstGeom>
          <a:noFill/>
          <a:ln w="9525">
            <a:noFill/>
            <a:miter lim="800000"/>
            <a:headEnd/>
            <a:tailEnd/>
          </a:ln>
        </p:spPr>
      </p:pic>
      <p:sp>
        <p:nvSpPr>
          <p:cNvPr id="15" name="Rectangle 14"/>
          <p:cNvSpPr/>
          <p:nvPr/>
        </p:nvSpPr>
        <p:spPr>
          <a:xfrm>
            <a:off x="1047750" y="1447800"/>
            <a:ext cx="990600" cy="228600"/>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sz="1000" dirty="0"/>
              <a:t>Clay Mining</a:t>
            </a:r>
          </a:p>
        </p:txBody>
      </p:sp>
      <p:sp>
        <p:nvSpPr>
          <p:cNvPr id="16" name="Rectangle 15"/>
          <p:cNvSpPr/>
          <p:nvPr/>
        </p:nvSpPr>
        <p:spPr>
          <a:xfrm>
            <a:off x="4876800" y="2286000"/>
            <a:ext cx="1143000" cy="228600"/>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sz="1000" dirty="0"/>
              <a:t>CEB Production</a:t>
            </a:r>
          </a:p>
        </p:txBody>
      </p:sp>
      <p:sp>
        <p:nvSpPr>
          <p:cNvPr id="17" name="Rectangle 16"/>
          <p:cNvSpPr/>
          <p:nvPr/>
        </p:nvSpPr>
        <p:spPr>
          <a:xfrm>
            <a:off x="2184400" y="2362200"/>
            <a:ext cx="1549400" cy="228600"/>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sz="1000" dirty="0"/>
              <a:t>Clay Transport</a:t>
            </a:r>
          </a:p>
        </p:txBody>
      </p:sp>
      <p:sp>
        <p:nvSpPr>
          <p:cNvPr id="20" name="Rectangle 19"/>
          <p:cNvSpPr/>
          <p:nvPr/>
        </p:nvSpPr>
        <p:spPr>
          <a:xfrm>
            <a:off x="536575" y="3962400"/>
            <a:ext cx="1371600" cy="228600"/>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sz="1000" dirty="0"/>
              <a:t>Construction Begins </a:t>
            </a:r>
          </a:p>
        </p:txBody>
      </p:sp>
      <p:sp>
        <p:nvSpPr>
          <p:cNvPr id="21" name="Rectangle 20"/>
          <p:cNvSpPr/>
          <p:nvPr/>
        </p:nvSpPr>
        <p:spPr>
          <a:xfrm>
            <a:off x="6934200" y="2476500"/>
            <a:ext cx="1828800" cy="304800"/>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sz="1000" dirty="0"/>
              <a:t>CEB wall construction</a:t>
            </a:r>
          </a:p>
        </p:txBody>
      </p:sp>
      <p:sp>
        <p:nvSpPr>
          <p:cNvPr id="22" name="Rectangle 21"/>
          <p:cNvSpPr/>
          <p:nvPr/>
        </p:nvSpPr>
        <p:spPr>
          <a:xfrm>
            <a:off x="7010399" y="1981200"/>
            <a:ext cx="1831975" cy="228600"/>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sz="1000" dirty="0"/>
              <a:t>Interior framing/finish</a:t>
            </a:r>
          </a:p>
        </p:txBody>
      </p:sp>
      <p:sp>
        <p:nvSpPr>
          <p:cNvPr id="24" name="Rectangle 23"/>
          <p:cNvSpPr/>
          <p:nvPr/>
        </p:nvSpPr>
        <p:spPr>
          <a:xfrm>
            <a:off x="3765499" y="2848610"/>
            <a:ext cx="1615440" cy="269240"/>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sz="1000" dirty="0"/>
              <a:t>Final (Interior)</a:t>
            </a:r>
          </a:p>
        </p:txBody>
      </p:sp>
      <p:pic>
        <p:nvPicPr>
          <p:cNvPr id="26" name="Picture 25"/>
          <p:cNvPicPr/>
          <p:nvPr/>
        </p:nvPicPr>
        <p:blipFill>
          <a:blip r:embed="rId9" cstate="print">
            <a:extLst>
              <a:ext uri="{28A0092B-C50C-407E-A947-70E740481C1C}">
                <a14:useLocalDpi xmlns:a14="http://schemas.microsoft.com/office/drawing/2010/main" val="0"/>
              </a:ext>
            </a:extLst>
          </a:blip>
          <a:stretch>
            <a:fillRect/>
          </a:stretch>
        </p:blipFill>
        <p:spPr>
          <a:xfrm>
            <a:off x="213360" y="4495800"/>
            <a:ext cx="2301616" cy="152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6"/>
          <p:cNvPicPr/>
          <p:nvPr/>
        </p:nvPicPr>
        <p:blipFill>
          <a:blip r:embed="rId10" cstate="print">
            <a:extLst>
              <a:ext uri="{28A0092B-C50C-407E-A947-70E740481C1C}">
                <a14:useLocalDpi xmlns:a14="http://schemas.microsoft.com/office/drawing/2010/main" val="0"/>
              </a:ext>
            </a:extLst>
          </a:blip>
          <a:stretch>
            <a:fillRect/>
          </a:stretch>
        </p:blipFill>
        <p:spPr>
          <a:xfrm>
            <a:off x="5638800" y="3957522"/>
            <a:ext cx="3115987" cy="20622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8" name="Rectangle 27"/>
          <p:cNvSpPr/>
          <p:nvPr/>
        </p:nvSpPr>
        <p:spPr>
          <a:xfrm>
            <a:off x="5638800" y="3988435"/>
            <a:ext cx="1615440" cy="269240"/>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US" sz="1000" dirty="0"/>
              <a:t>Final (Interior)</a:t>
            </a:r>
          </a:p>
        </p:txBody>
      </p:sp>
      <p:pic>
        <p:nvPicPr>
          <p:cNvPr id="29" name="Picture 28"/>
          <p:cNvPicPr/>
          <p:nvPr/>
        </p:nvPicPr>
        <p:blipFill>
          <a:blip r:embed="rId11" cstate="print">
            <a:extLst>
              <a:ext uri="{28A0092B-C50C-407E-A947-70E740481C1C}">
                <a14:useLocalDpi xmlns:a14="http://schemas.microsoft.com/office/drawing/2010/main" val="0"/>
              </a:ext>
            </a:extLst>
          </a:blip>
          <a:stretch>
            <a:fillRect/>
          </a:stretch>
        </p:blipFill>
        <p:spPr>
          <a:xfrm>
            <a:off x="3079750" y="4995060"/>
            <a:ext cx="1797050" cy="11893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Content Placeholder 5" descr="Block Making.jpg"/>
          <p:cNvPicPr>
            <a:picLocks noChangeAspect="1"/>
          </p:cNvPicPr>
          <p:nvPr/>
        </p:nvPicPr>
        <p:blipFill>
          <a:blip r:embed="rId3" cstate="print"/>
          <a:srcRect/>
          <a:stretch>
            <a:fillRect/>
          </a:stretch>
        </p:blipFill>
        <p:spPr bwMode="auto">
          <a:xfrm>
            <a:off x="4495800" y="4191000"/>
            <a:ext cx="4343400"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701" name="Picture 4" descr="P:\renewable\Tribal Projects\Crow\Compressed Earth Blocks\Pictures\07-29-2011 from Payton\CEB Crow Pilot Home interior.jpg"/>
          <p:cNvPicPr>
            <a:picLocks noChangeAspect="1" noChangeArrowheads="1"/>
          </p:cNvPicPr>
          <p:nvPr/>
        </p:nvPicPr>
        <p:blipFill>
          <a:blip r:embed="rId4" cstate="print"/>
          <a:srcRect/>
          <a:stretch>
            <a:fillRect/>
          </a:stretch>
        </p:blipFill>
        <p:spPr bwMode="auto">
          <a:xfrm>
            <a:off x="304800" y="3657600"/>
            <a:ext cx="3857625" cy="28813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702" name="Content Placeholder 4" descr="First Model Home.jpg"/>
          <p:cNvPicPr>
            <a:picLocks noChangeAspect="1"/>
          </p:cNvPicPr>
          <p:nvPr/>
        </p:nvPicPr>
        <p:blipFill>
          <a:blip r:embed="rId5" cstate="print"/>
          <a:srcRect l="6413" r="2673"/>
          <a:stretch>
            <a:fillRect/>
          </a:stretch>
        </p:blipFill>
        <p:spPr bwMode="auto">
          <a:xfrm>
            <a:off x="4343400" y="990600"/>
            <a:ext cx="4572000" cy="2824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228600" y="2057400"/>
            <a:ext cx="3581400" cy="338138"/>
          </a:xfrm>
          <a:prstGeom prst="rect">
            <a:avLst/>
          </a:prstGeom>
          <a:solidFill>
            <a:schemeClr val="bg2">
              <a:lumMod val="90000"/>
            </a:schemeClr>
          </a:solidFill>
          <a:effectLst>
            <a:outerShdw blurRad="50800" dist="50800" dir="5400000" algn="ctr" rotWithShape="0">
              <a:schemeClr val="tx1"/>
            </a:outerShdw>
          </a:effectLst>
        </p:spPr>
        <p:txBody>
          <a:bodyPr>
            <a:spAutoFit/>
          </a:bodyPr>
          <a:lstStyle/>
          <a:p>
            <a:pPr>
              <a:defRPr/>
            </a:pPr>
            <a:r>
              <a:rPr lang="en-US" sz="1600" dirty="0">
                <a:latin typeface="Arial" charset="0"/>
              </a:rPr>
              <a:t>http://goodearthlodges.crowtribe.com</a:t>
            </a:r>
          </a:p>
        </p:txBody>
      </p:sp>
      <p:sp>
        <p:nvSpPr>
          <p:cNvPr id="7" name="Title 1"/>
          <p:cNvSpPr txBox="1">
            <a:spLocks/>
          </p:cNvSpPr>
          <p:nvPr/>
        </p:nvSpPr>
        <p:spPr bwMode="auto">
          <a:xfrm>
            <a:off x="436563" y="228600"/>
            <a:ext cx="8402637" cy="1066800"/>
          </a:xfrm>
          <a:prstGeom prst="rect">
            <a:avLst/>
          </a:prstGeom>
          <a:noFill/>
          <a:ln w="9525">
            <a:noFill/>
            <a:miter lim="800000"/>
            <a:headEnd/>
            <a:tailEnd/>
          </a:ln>
        </p:spPr>
        <p:txBody>
          <a:bodyPr anchor="ctr">
            <a:noAutofit/>
          </a:bodyPr>
          <a:lstStyle/>
          <a:p>
            <a:pPr>
              <a:defRPr/>
            </a:pPr>
            <a:r>
              <a:rPr lang="en-US" sz="2400" b="1" dirty="0">
                <a:solidFill>
                  <a:schemeClr val="tx1">
                    <a:lumMod val="85000"/>
                    <a:lumOff val="15000"/>
                  </a:schemeClr>
                </a:solidFill>
                <a:latin typeface="+mj-lt"/>
                <a:ea typeface="+mj-ea"/>
                <a:cs typeface="+mj-cs"/>
              </a:rPr>
              <a:t>Community Scale</a:t>
            </a:r>
          </a:p>
          <a:p>
            <a:pPr>
              <a:defRPr/>
            </a:pPr>
            <a:r>
              <a:rPr lang="en-US" sz="2400" b="1" dirty="0">
                <a:solidFill>
                  <a:schemeClr val="tx1">
                    <a:lumMod val="85000"/>
                    <a:lumOff val="15000"/>
                  </a:schemeClr>
                </a:solidFill>
                <a:latin typeface="+mj-lt"/>
                <a:ea typeface="+mj-ea"/>
                <a:cs typeface="+mj-cs"/>
              </a:rPr>
              <a:t>Crow Nation – Compressed Earth Block Housing Project</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pside pilot house.jpg"/>
          <p:cNvPicPr/>
          <p:nvPr/>
        </p:nvPicPr>
        <p:blipFill>
          <a:blip r:embed="rId2" cstate="print"/>
          <a:srcRect l="8093" t="6319" b="14825"/>
          <a:stretch>
            <a:fillRect/>
          </a:stretch>
        </p:blipFill>
        <p:spPr>
          <a:xfrm>
            <a:off x="501478" y="1972451"/>
            <a:ext cx="2394122" cy="1331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Birdinground.JPG"/>
          <p:cNvPicPr/>
          <p:nvPr/>
        </p:nvPicPr>
        <p:blipFill>
          <a:blip r:embed="rId3" cstate="print"/>
          <a:srcRect b="26070"/>
          <a:stretch>
            <a:fillRect/>
          </a:stretch>
        </p:blipFill>
        <p:spPr>
          <a:xfrm>
            <a:off x="501478" y="4143312"/>
            <a:ext cx="2328387" cy="12882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cid:IMG_1335"/>
          <p:cNvPicPr/>
          <p:nvPr/>
        </p:nvPicPr>
        <p:blipFill>
          <a:blip r:embed="rId4" r:link="rId5" cstate="print"/>
          <a:srcRect l="7681" t="16483" r="15068" b="30780"/>
          <a:stretch>
            <a:fillRect/>
          </a:stretch>
        </p:blipFill>
        <p:spPr bwMode="auto">
          <a:xfrm>
            <a:off x="3287712" y="4143312"/>
            <a:ext cx="2512988" cy="12829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bends.jpg"/>
          <p:cNvPicPr/>
          <p:nvPr/>
        </p:nvPicPr>
        <p:blipFill>
          <a:blip r:embed="rId6" cstate="print"/>
          <a:srcRect l="3438" t="15897" r="13005" b="24523"/>
          <a:stretch>
            <a:fillRect/>
          </a:stretch>
        </p:blipFill>
        <p:spPr>
          <a:xfrm>
            <a:off x="6016624" y="4143312"/>
            <a:ext cx="2492218" cy="13248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lden (2).jpg"/>
          <p:cNvPicPr/>
          <p:nvPr/>
        </p:nvPicPr>
        <p:blipFill>
          <a:blip r:embed="rId7" cstate="print"/>
          <a:srcRect l="2510" t="19277" r="15228" b="22256"/>
          <a:stretch>
            <a:fillRect/>
          </a:stretch>
        </p:blipFill>
        <p:spPr>
          <a:xfrm>
            <a:off x="3287711" y="1972452"/>
            <a:ext cx="2512989" cy="13311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Old Bull looking NW.jpg"/>
          <p:cNvPicPr/>
          <p:nvPr/>
        </p:nvPicPr>
        <p:blipFill>
          <a:blip r:embed="rId8" cstate="print"/>
          <a:srcRect l="11784" t="6314" b="30220"/>
          <a:stretch>
            <a:fillRect/>
          </a:stretch>
        </p:blipFill>
        <p:spPr>
          <a:xfrm>
            <a:off x="6016624" y="2003650"/>
            <a:ext cx="2492218" cy="13338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9"/>
          <p:cNvSpPr>
            <a:spLocks noChangeArrowheads="1"/>
          </p:cNvSpPr>
          <p:nvPr/>
        </p:nvSpPr>
        <p:spPr bwMode="auto">
          <a:xfrm>
            <a:off x="152400" y="351017"/>
            <a:ext cx="8839200" cy="112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lgn="ctr">
              <a:lnSpc>
                <a:spcPct val="115000"/>
              </a:lnSpc>
              <a:spcBef>
                <a:spcPts val="0"/>
              </a:spcBef>
              <a:spcAft>
                <a:spcPts val="0"/>
              </a:spcAft>
            </a:pPr>
            <a:r>
              <a:rPr kumimoji="0" lang="en-US" sz="1600" b="1" i="0" u="none" strike="noStrike" cap="none" normalizeH="0" baseline="0" dirty="0" smtClean="0">
                <a:ln>
                  <a:noFill/>
                </a:ln>
                <a:solidFill>
                  <a:schemeClr val="tx1"/>
                </a:solidFill>
                <a:effectLst/>
                <a:latin typeface="+mn-lt"/>
                <a:ea typeface="Times New Roman" pitchFamily="18" charset="0"/>
                <a:cs typeface="Calibri" pitchFamily="34" charset="0"/>
              </a:rPr>
              <a:t>Phase 1: 6 CEB Homes </a:t>
            </a:r>
          </a:p>
          <a:p>
            <a:pPr algn="ctr">
              <a:lnSpc>
                <a:spcPct val="115000"/>
              </a:lnSpc>
              <a:spcBef>
                <a:spcPts val="0"/>
              </a:spcBef>
              <a:spcAft>
                <a:spcPts val="0"/>
              </a:spcAft>
            </a:pPr>
            <a:r>
              <a:rPr lang="en-US" sz="1600" b="1" dirty="0" smtClean="0">
                <a:latin typeface="+mn-lt"/>
              </a:rPr>
              <a:t>Construction </a:t>
            </a:r>
            <a:r>
              <a:rPr lang="en-US" sz="1600" b="1" dirty="0">
                <a:latin typeface="+mn-lt"/>
              </a:rPr>
              <a:t>Status: </a:t>
            </a:r>
            <a:r>
              <a:rPr lang="en-US" sz="1600" b="1" dirty="0" smtClean="0">
                <a:latin typeface="+mn-lt"/>
              </a:rPr>
              <a:t>Complete In 2011</a:t>
            </a:r>
            <a:endParaRPr lang="en-US" sz="1600" b="1" dirty="0">
              <a:latin typeface="+mn-lt"/>
            </a:endParaRPr>
          </a:p>
          <a:p>
            <a:pPr algn="ctr">
              <a:lnSpc>
                <a:spcPct val="115000"/>
              </a:lnSpc>
              <a:spcBef>
                <a:spcPts val="0"/>
              </a:spcBef>
              <a:spcAft>
                <a:spcPts val="0"/>
              </a:spcAft>
            </a:pPr>
            <a:r>
              <a:rPr lang="en-US" sz="1600" b="1" dirty="0">
                <a:latin typeface="+mn-lt"/>
              </a:rPr>
              <a:t>Occupancy Status: Occupied</a:t>
            </a:r>
            <a:endParaRPr lang="en-US" sz="1600" b="1" dirty="0">
              <a:latin typeface="+mn-lt"/>
              <a:ea typeface="Times New Roman"/>
              <a:cs typeface="Times New Roman"/>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10"/>
          <p:cNvSpPr>
            <a:spLocks noChangeArrowheads="1"/>
          </p:cNvSpPr>
          <p:nvPr/>
        </p:nvSpPr>
        <p:spPr bwMode="auto">
          <a:xfrm>
            <a:off x="3741738" y="1585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304704"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956006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381000"/>
            <a:ext cx="8839200" cy="369332"/>
          </a:xfrm>
          <a:prstGeom prst="rect">
            <a:avLst/>
          </a:prstGeom>
        </p:spPr>
        <p:txBody>
          <a:bodyPr wrap="square">
            <a:spAutoFit/>
          </a:bodyPr>
          <a:lstStyle/>
          <a:p>
            <a:pPr algn="ctr"/>
            <a:r>
              <a:rPr lang="en-US" b="1" dirty="0"/>
              <a:t>Phase 2: Crow Agency Subdivision 7 CEB </a:t>
            </a:r>
            <a:r>
              <a:rPr lang="en-US" b="1" dirty="0" smtClean="0"/>
              <a:t>Homes as of Mid-July, 2012</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665398729"/>
              </p:ext>
            </p:extLst>
          </p:nvPr>
        </p:nvGraphicFramePr>
        <p:xfrm>
          <a:off x="914400" y="914400"/>
          <a:ext cx="6691630" cy="373317"/>
        </p:xfrm>
        <a:graphic>
          <a:graphicData uri="http://schemas.openxmlformats.org/drawingml/2006/table">
            <a:tbl>
              <a:tblPr firstRow="1" firstCol="1" bandRow="1">
                <a:tableStyleId>{5C22544A-7EE6-4342-B048-85BDC9FD1C3A}</a:tableStyleId>
              </a:tblPr>
              <a:tblGrid>
                <a:gridCol w="2336800"/>
                <a:gridCol w="2169795"/>
                <a:gridCol w="2185035"/>
              </a:tblGrid>
              <a:tr h="0">
                <a:tc>
                  <a:txBody>
                    <a:bodyPr/>
                    <a:lstStyle/>
                    <a:p>
                      <a:pPr marL="0" marR="0">
                        <a:lnSpc>
                          <a:spcPct val="115000"/>
                        </a:lnSpc>
                        <a:spcBef>
                          <a:spcPts val="0"/>
                        </a:spcBef>
                        <a:spcAft>
                          <a:spcPts val="600"/>
                        </a:spcAft>
                      </a:pPr>
                      <a:r>
                        <a:rPr lang="en-US" sz="1100" dirty="0">
                          <a:effectLst/>
                        </a:rPr>
                        <a:t>Crow Agency Subdivision   Home #1</a:t>
                      </a:r>
                      <a:endParaRPr lang="en-US" sz="1050" b="1" dirty="0">
                        <a:solidFill>
                          <a:srgbClr val="4F81BD"/>
                        </a:solidFill>
                        <a:effectLst/>
                        <a:latin typeface="Calibri"/>
                        <a:ea typeface="Times New Roman"/>
                        <a:cs typeface="Times New Roman"/>
                      </a:endParaRPr>
                    </a:p>
                  </a:txBody>
                  <a:tcPr marL="68580" marR="68580" marT="0" marB="0">
                    <a:solidFill>
                      <a:schemeClr val="tx1">
                        <a:lumMod val="65000"/>
                        <a:lumOff val="35000"/>
                      </a:schemeClr>
                    </a:solidFill>
                  </a:tcPr>
                </a:tc>
                <a:tc>
                  <a:txBody>
                    <a:bodyPr/>
                    <a:lstStyle/>
                    <a:p>
                      <a:pPr marL="0" marR="0">
                        <a:lnSpc>
                          <a:spcPct val="115000"/>
                        </a:lnSpc>
                        <a:spcBef>
                          <a:spcPts val="0"/>
                        </a:spcBef>
                        <a:spcAft>
                          <a:spcPts val="600"/>
                        </a:spcAft>
                      </a:pPr>
                      <a:r>
                        <a:rPr lang="en-US" sz="1100" dirty="0">
                          <a:effectLst/>
                        </a:rPr>
                        <a:t>Crow Agency Subdivision Home #2</a:t>
                      </a:r>
                      <a:endParaRPr lang="en-US" sz="1050" b="1" dirty="0">
                        <a:solidFill>
                          <a:srgbClr val="4F81BD"/>
                        </a:solidFill>
                        <a:effectLst/>
                        <a:latin typeface="Calibri"/>
                        <a:ea typeface="Times New Roman"/>
                        <a:cs typeface="Times New Roman"/>
                      </a:endParaRPr>
                    </a:p>
                  </a:txBody>
                  <a:tcPr marL="68580" marR="68580" marT="0" marB="0">
                    <a:solidFill>
                      <a:schemeClr val="tx1">
                        <a:lumMod val="65000"/>
                        <a:lumOff val="35000"/>
                      </a:schemeClr>
                    </a:solidFill>
                  </a:tcPr>
                </a:tc>
                <a:tc>
                  <a:txBody>
                    <a:bodyPr/>
                    <a:lstStyle/>
                    <a:p>
                      <a:pPr marL="0" marR="0">
                        <a:lnSpc>
                          <a:spcPct val="115000"/>
                        </a:lnSpc>
                        <a:spcBef>
                          <a:spcPts val="0"/>
                        </a:spcBef>
                        <a:spcAft>
                          <a:spcPts val="600"/>
                        </a:spcAft>
                      </a:pPr>
                      <a:r>
                        <a:rPr lang="en-US" sz="1100" dirty="0">
                          <a:effectLst/>
                        </a:rPr>
                        <a:t>Crow Agency Subdivision Home #3</a:t>
                      </a:r>
                      <a:endParaRPr lang="en-US" sz="1050" b="1" dirty="0">
                        <a:solidFill>
                          <a:srgbClr val="4F81BD"/>
                        </a:solidFill>
                        <a:effectLst/>
                        <a:latin typeface="Calibri"/>
                        <a:ea typeface="Times New Roman"/>
                        <a:cs typeface="Times New Roman"/>
                      </a:endParaRPr>
                    </a:p>
                  </a:txBody>
                  <a:tcPr marL="68580" marR="68580" marT="0" marB="0">
                    <a:solidFill>
                      <a:schemeClr val="tx1">
                        <a:lumMod val="65000"/>
                        <a:lumOff val="35000"/>
                      </a:schemeClr>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121492350"/>
              </p:ext>
            </p:extLst>
          </p:nvPr>
        </p:nvGraphicFramePr>
        <p:xfrm>
          <a:off x="937260" y="2590800"/>
          <a:ext cx="6682740" cy="685800"/>
        </p:xfrm>
        <a:graphic>
          <a:graphicData uri="http://schemas.openxmlformats.org/drawingml/2006/table">
            <a:tbl>
              <a:tblPr firstRow="1" firstCol="1" bandRow="1">
                <a:tableStyleId>{5C22544A-7EE6-4342-B048-85BDC9FD1C3A}</a:tableStyleId>
              </a:tblPr>
              <a:tblGrid>
                <a:gridCol w="2333696"/>
                <a:gridCol w="2166912"/>
                <a:gridCol w="2182132"/>
              </a:tblGrid>
              <a:tr h="685800">
                <a:tc>
                  <a:txBody>
                    <a:bodyPr/>
                    <a:lstStyle/>
                    <a:p>
                      <a:pPr marL="0" marR="0">
                        <a:lnSpc>
                          <a:spcPct val="115000"/>
                        </a:lnSpc>
                        <a:spcBef>
                          <a:spcPts val="0"/>
                        </a:spcBef>
                        <a:spcAft>
                          <a:spcPts val="0"/>
                        </a:spcAft>
                      </a:pPr>
                      <a:r>
                        <a:rPr lang="en-US" sz="900" dirty="0" smtClean="0">
                          <a:effectLst/>
                          <a:latin typeface="+mn-lt"/>
                        </a:rPr>
                        <a:t>Construction </a:t>
                      </a:r>
                      <a:r>
                        <a:rPr lang="en-US" sz="900" dirty="0">
                          <a:effectLst/>
                          <a:latin typeface="+mn-lt"/>
                        </a:rPr>
                        <a:t>Status: Completed dry-in. Interior finish has begun</a:t>
                      </a:r>
                      <a:r>
                        <a:rPr lang="en-US" sz="900" dirty="0" smtClean="0">
                          <a:effectLst/>
                          <a:latin typeface="+mn-lt"/>
                        </a:rPr>
                        <a:t>.</a:t>
                      </a:r>
                      <a:endParaRPr lang="en-US" sz="900" dirty="0">
                        <a:effectLst/>
                        <a:latin typeface="+mn-lt"/>
                        <a:ea typeface="Times New Roman"/>
                        <a:cs typeface="Times New Roman"/>
                      </a:endParaRPr>
                    </a:p>
                  </a:txBody>
                  <a:tcPr marL="68580" marR="68580" marT="0" marB="0">
                    <a:solidFill>
                      <a:schemeClr val="tx1">
                        <a:lumMod val="65000"/>
                        <a:lumOff val="35000"/>
                      </a:schemeClr>
                    </a:solidFill>
                  </a:tcPr>
                </a:tc>
                <a:tc>
                  <a:txBody>
                    <a:bodyPr/>
                    <a:lstStyle/>
                    <a:p>
                      <a:pPr marL="0" marR="0">
                        <a:lnSpc>
                          <a:spcPct val="115000"/>
                        </a:lnSpc>
                        <a:spcBef>
                          <a:spcPts val="0"/>
                        </a:spcBef>
                        <a:spcAft>
                          <a:spcPts val="0"/>
                        </a:spcAft>
                      </a:pPr>
                      <a:r>
                        <a:rPr lang="en-US" sz="900" dirty="0" smtClean="0">
                          <a:effectLst/>
                          <a:latin typeface="+mn-lt"/>
                        </a:rPr>
                        <a:t>Construction </a:t>
                      </a:r>
                      <a:r>
                        <a:rPr lang="en-US" sz="900" dirty="0">
                          <a:effectLst/>
                          <a:latin typeface="+mn-lt"/>
                        </a:rPr>
                        <a:t>Status: Completed dry-in. Interior finish is now beginning. (homes 3&amp;4 in background).</a:t>
                      </a:r>
                      <a:endParaRPr lang="en-US" sz="900" dirty="0">
                        <a:effectLst/>
                        <a:latin typeface="+mn-lt"/>
                        <a:ea typeface="Times New Roman"/>
                        <a:cs typeface="Times New Roman"/>
                      </a:endParaRPr>
                    </a:p>
                  </a:txBody>
                  <a:tcPr marL="68580" marR="68580" marT="0" marB="0">
                    <a:solidFill>
                      <a:schemeClr val="tx1">
                        <a:lumMod val="65000"/>
                        <a:lumOff val="35000"/>
                      </a:schemeClr>
                    </a:solidFill>
                  </a:tcPr>
                </a:tc>
                <a:tc>
                  <a:txBody>
                    <a:bodyPr/>
                    <a:lstStyle/>
                    <a:p>
                      <a:pPr marL="0" marR="0">
                        <a:lnSpc>
                          <a:spcPct val="115000"/>
                        </a:lnSpc>
                        <a:spcBef>
                          <a:spcPts val="0"/>
                        </a:spcBef>
                        <a:spcAft>
                          <a:spcPts val="0"/>
                        </a:spcAft>
                      </a:pPr>
                      <a:r>
                        <a:rPr lang="en-US" sz="900" dirty="0" smtClean="0">
                          <a:effectLst/>
                          <a:latin typeface="+mn-lt"/>
                        </a:rPr>
                        <a:t>Construction </a:t>
                      </a:r>
                      <a:r>
                        <a:rPr lang="en-US" sz="900" dirty="0">
                          <a:effectLst/>
                          <a:latin typeface="+mn-lt"/>
                        </a:rPr>
                        <a:t>Status: Exterior stucco to be applied and then interior finish will begin. (homes 1&amp;2 in background</a:t>
                      </a:r>
                      <a:r>
                        <a:rPr lang="en-US" sz="900" dirty="0" smtClean="0">
                          <a:effectLst/>
                          <a:latin typeface="+mn-lt"/>
                        </a:rPr>
                        <a:t>)</a:t>
                      </a:r>
                      <a:endParaRPr lang="en-US" sz="900" dirty="0">
                        <a:effectLst/>
                        <a:latin typeface="+mn-lt"/>
                        <a:ea typeface="Times New Roman"/>
                        <a:cs typeface="Times New Roman"/>
                      </a:endParaRPr>
                    </a:p>
                  </a:txBody>
                  <a:tcPr marL="68580" marR="68580" marT="0" marB="0">
                    <a:solidFill>
                      <a:schemeClr val="tx1">
                        <a:lumMod val="65000"/>
                        <a:lumOff val="35000"/>
                      </a:schemeClr>
                    </a:solidFill>
                  </a:tcPr>
                </a:tc>
              </a:tr>
            </a:tbl>
          </a:graphicData>
        </a:graphic>
      </p:graphicFrame>
      <p:pic>
        <p:nvPicPr>
          <p:cNvPr id="7" name="Picture 6" descr="C:\Users\Payton.Batliner\Pictures\Home 1 in Sub.jpg"/>
          <p:cNvPicPr/>
          <p:nvPr/>
        </p:nvPicPr>
        <p:blipFill rotWithShape="1">
          <a:blip r:embed="rId2" cstate="print">
            <a:extLst>
              <a:ext uri="{28A0092B-C50C-407E-A947-70E740481C1C}">
                <a14:useLocalDpi xmlns:a14="http://schemas.microsoft.com/office/drawing/2010/main" val="0"/>
              </a:ext>
            </a:extLst>
          </a:blip>
          <a:srcRect t="25218"/>
          <a:stretch/>
        </p:blipFill>
        <p:spPr bwMode="auto">
          <a:xfrm>
            <a:off x="996696" y="1447800"/>
            <a:ext cx="1981200" cy="9745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Picture 7" descr="C:\Users\Payton.Batliner\Pictures\2nd Home in Sub.jpg"/>
          <p:cNvPicPr/>
          <p:nvPr/>
        </p:nvPicPr>
        <p:blipFill rotWithShape="1">
          <a:blip r:embed="rId3" cstate="print">
            <a:extLst>
              <a:ext uri="{28A0092B-C50C-407E-A947-70E740481C1C}">
                <a14:useLocalDpi xmlns:a14="http://schemas.microsoft.com/office/drawing/2010/main" val="0"/>
              </a:ext>
            </a:extLst>
          </a:blip>
          <a:srcRect t="30645" r="11173"/>
          <a:stretch/>
        </p:blipFill>
        <p:spPr bwMode="auto">
          <a:xfrm>
            <a:off x="3429000" y="1451673"/>
            <a:ext cx="1784350" cy="96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9" name="Picture 8" descr="C:\Users\Payton.Batliner\Pictures\Home row in Sub.jpg"/>
          <p:cNvPicPr/>
          <p:nvPr/>
        </p:nvPicPr>
        <p:blipFill rotWithShape="1">
          <a:blip r:embed="rId4" cstate="print">
            <a:extLst>
              <a:ext uri="{28A0092B-C50C-407E-A947-70E740481C1C}">
                <a14:useLocalDpi xmlns:a14="http://schemas.microsoft.com/office/drawing/2010/main" val="0"/>
              </a:ext>
            </a:extLst>
          </a:blip>
          <a:srcRect l="10714" t="15238" b="22688"/>
          <a:stretch/>
        </p:blipFill>
        <p:spPr bwMode="auto">
          <a:xfrm>
            <a:off x="5562600" y="1475219"/>
            <a:ext cx="1838325" cy="955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aphicFrame>
        <p:nvGraphicFramePr>
          <p:cNvPr id="10" name="Table 9"/>
          <p:cNvGraphicFramePr>
            <a:graphicFrameLocks noGrp="1"/>
          </p:cNvGraphicFramePr>
          <p:nvPr>
            <p:extLst>
              <p:ext uri="{D42A27DB-BD31-4B8C-83A1-F6EECF244321}">
                <p14:modId xmlns:p14="http://schemas.microsoft.com/office/powerpoint/2010/main" val="3086701636"/>
              </p:ext>
            </p:extLst>
          </p:nvPr>
        </p:nvGraphicFramePr>
        <p:xfrm>
          <a:off x="968654" y="3657600"/>
          <a:ext cx="6691630" cy="373317"/>
        </p:xfrm>
        <a:graphic>
          <a:graphicData uri="http://schemas.openxmlformats.org/drawingml/2006/table">
            <a:tbl>
              <a:tblPr firstRow="1" firstCol="1" bandRow="1">
                <a:tableStyleId>{5C22544A-7EE6-4342-B048-85BDC9FD1C3A}</a:tableStyleId>
              </a:tblPr>
              <a:tblGrid>
                <a:gridCol w="2336800"/>
                <a:gridCol w="2169795"/>
                <a:gridCol w="2185035"/>
              </a:tblGrid>
              <a:tr h="0">
                <a:tc>
                  <a:txBody>
                    <a:bodyPr/>
                    <a:lstStyle/>
                    <a:p>
                      <a:pPr marL="0" marR="0">
                        <a:lnSpc>
                          <a:spcPct val="115000"/>
                        </a:lnSpc>
                        <a:spcBef>
                          <a:spcPts val="0"/>
                        </a:spcBef>
                        <a:spcAft>
                          <a:spcPts val="600"/>
                        </a:spcAft>
                      </a:pPr>
                      <a:r>
                        <a:rPr lang="en-US" sz="1100" dirty="0">
                          <a:effectLst/>
                        </a:rPr>
                        <a:t>Crow Agency Subdivision   Home #4</a:t>
                      </a:r>
                      <a:endParaRPr lang="en-US" sz="1050" b="1" dirty="0">
                        <a:solidFill>
                          <a:srgbClr val="4F81BD"/>
                        </a:solidFill>
                        <a:effectLst/>
                        <a:latin typeface="Calibri"/>
                        <a:ea typeface="Times New Roman"/>
                        <a:cs typeface="Times New Roman"/>
                      </a:endParaRPr>
                    </a:p>
                  </a:txBody>
                  <a:tcPr marL="68580" marR="68580" marT="0" marB="0">
                    <a:solidFill>
                      <a:schemeClr val="tx1">
                        <a:lumMod val="65000"/>
                        <a:lumOff val="35000"/>
                      </a:schemeClr>
                    </a:solidFill>
                  </a:tcPr>
                </a:tc>
                <a:tc>
                  <a:txBody>
                    <a:bodyPr/>
                    <a:lstStyle/>
                    <a:p>
                      <a:pPr marL="0" marR="0">
                        <a:lnSpc>
                          <a:spcPct val="115000"/>
                        </a:lnSpc>
                        <a:spcBef>
                          <a:spcPts val="0"/>
                        </a:spcBef>
                        <a:spcAft>
                          <a:spcPts val="600"/>
                        </a:spcAft>
                      </a:pPr>
                      <a:r>
                        <a:rPr lang="en-US" sz="1100" dirty="0">
                          <a:effectLst/>
                        </a:rPr>
                        <a:t>Crow Agency Subdivision Home #5</a:t>
                      </a:r>
                      <a:endParaRPr lang="en-US" sz="1050" b="1" dirty="0">
                        <a:solidFill>
                          <a:srgbClr val="4F81BD"/>
                        </a:solidFill>
                        <a:effectLst/>
                        <a:latin typeface="Calibri"/>
                        <a:ea typeface="Times New Roman"/>
                        <a:cs typeface="Times New Roman"/>
                      </a:endParaRPr>
                    </a:p>
                  </a:txBody>
                  <a:tcPr marL="68580" marR="68580" marT="0" marB="0">
                    <a:solidFill>
                      <a:schemeClr val="tx1">
                        <a:lumMod val="65000"/>
                        <a:lumOff val="35000"/>
                      </a:schemeClr>
                    </a:solidFill>
                  </a:tcPr>
                </a:tc>
                <a:tc>
                  <a:txBody>
                    <a:bodyPr/>
                    <a:lstStyle/>
                    <a:p>
                      <a:pPr marL="0" marR="0">
                        <a:lnSpc>
                          <a:spcPct val="115000"/>
                        </a:lnSpc>
                        <a:spcBef>
                          <a:spcPts val="0"/>
                        </a:spcBef>
                        <a:spcAft>
                          <a:spcPts val="600"/>
                        </a:spcAft>
                      </a:pPr>
                      <a:r>
                        <a:rPr lang="en-US" sz="1100" dirty="0">
                          <a:effectLst/>
                        </a:rPr>
                        <a:t>Crow Agency Subdivision Home #6</a:t>
                      </a:r>
                      <a:endParaRPr lang="en-US" sz="1050" b="1" dirty="0">
                        <a:solidFill>
                          <a:srgbClr val="4F81BD"/>
                        </a:solidFill>
                        <a:effectLst/>
                        <a:latin typeface="Calibri"/>
                        <a:ea typeface="Times New Roman"/>
                        <a:cs typeface="Times New Roman"/>
                      </a:endParaRPr>
                    </a:p>
                  </a:txBody>
                  <a:tcPr marL="68580" marR="68580" marT="0" marB="0">
                    <a:solidFill>
                      <a:schemeClr val="tx1">
                        <a:lumMod val="65000"/>
                        <a:lumOff val="35000"/>
                      </a:schemeClr>
                    </a:solidFill>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4281598897"/>
              </p:ext>
            </p:extLst>
          </p:nvPr>
        </p:nvGraphicFramePr>
        <p:xfrm>
          <a:off x="975360" y="5410200"/>
          <a:ext cx="6691630" cy="381000"/>
        </p:xfrm>
        <a:graphic>
          <a:graphicData uri="http://schemas.openxmlformats.org/drawingml/2006/table">
            <a:tbl>
              <a:tblPr firstRow="1" firstCol="1" bandRow="1">
                <a:tableStyleId>{5C22544A-7EE6-4342-B048-85BDC9FD1C3A}</a:tableStyleId>
              </a:tblPr>
              <a:tblGrid>
                <a:gridCol w="2336800"/>
                <a:gridCol w="2169795"/>
                <a:gridCol w="2185035"/>
              </a:tblGrid>
              <a:tr h="381000">
                <a:tc>
                  <a:txBody>
                    <a:bodyPr/>
                    <a:lstStyle/>
                    <a:p>
                      <a:pPr marL="0" marR="0">
                        <a:lnSpc>
                          <a:spcPct val="115000"/>
                        </a:lnSpc>
                        <a:spcBef>
                          <a:spcPts val="0"/>
                        </a:spcBef>
                        <a:spcAft>
                          <a:spcPts val="0"/>
                        </a:spcAft>
                      </a:pPr>
                      <a:r>
                        <a:rPr lang="en-US" sz="900" dirty="0" smtClean="0">
                          <a:effectLst/>
                        </a:rPr>
                        <a:t>Construction </a:t>
                      </a:r>
                      <a:r>
                        <a:rPr lang="en-US" sz="900" dirty="0">
                          <a:effectLst/>
                        </a:rPr>
                        <a:t>Status: 2 weeks from complete dry-in.  </a:t>
                      </a:r>
                      <a:endParaRPr lang="en-US" sz="900" dirty="0">
                        <a:effectLst/>
                        <a:latin typeface="Calibri"/>
                        <a:ea typeface="Times New Roman"/>
                        <a:cs typeface="Times New Roman"/>
                      </a:endParaRPr>
                    </a:p>
                  </a:txBody>
                  <a:tcPr marL="68580" marR="68580" marT="0" marB="0">
                    <a:solidFill>
                      <a:schemeClr val="tx1">
                        <a:lumMod val="65000"/>
                        <a:lumOff val="35000"/>
                      </a:schemeClr>
                    </a:solidFill>
                  </a:tcPr>
                </a:tc>
                <a:tc>
                  <a:txBody>
                    <a:bodyPr/>
                    <a:lstStyle/>
                    <a:p>
                      <a:pPr marL="0" marR="0">
                        <a:lnSpc>
                          <a:spcPct val="115000"/>
                        </a:lnSpc>
                        <a:spcBef>
                          <a:spcPts val="0"/>
                        </a:spcBef>
                        <a:spcAft>
                          <a:spcPts val="0"/>
                        </a:spcAft>
                      </a:pPr>
                      <a:r>
                        <a:rPr lang="en-US" sz="900" dirty="0" smtClean="0">
                          <a:effectLst/>
                        </a:rPr>
                        <a:t>Construction </a:t>
                      </a:r>
                      <a:r>
                        <a:rPr lang="en-US" sz="900" dirty="0">
                          <a:effectLst/>
                        </a:rPr>
                        <a:t>Status: CEB wall construction underway</a:t>
                      </a:r>
                      <a:r>
                        <a:rPr lang="en-US" sz="900" dirty="0" smtClean="0">
                          <a:effectLst/>
                        </a:rPr>
                        <a:t>.</a:t>
                      </a:r>
                      <a:r>
                        <a:rPr lang="en-US" sz="900" dirty="0">
                          <a:effectLst/>
                        </a:rPr>
                        <a:t> </a:t>
                      </a:r>
                      <a:endParaRPr lang="en-US" sz="900" dirty="0">
                        <a:effectLst/>
                        <a:latin typeface="Calibri"/>
                        <a:ea typeface="Times New Roman"/>
                        <a:cs typeface="Times New Roman"/>
                      </a:endParaRPr>
                    </a:p>
                  </a:txBody>
                  <a:tcPr marL="68580" marR="68580" marT="0" marB="0">
                    <a:solidFill>
                      <a:schemeClr val="tx1">
                        <a:lumMod val="65000"/>
                        <a:lumOff val="35000"/>
                      </a:schemeClr>
                    </a:solidFill>
                  </a:tcPr>
                </a:tc>
                <a:tc>
                  <a:txBody>
                    <a:bodyPr/>
                    <a:lstStyle/>
                    <a:p>
                      <a:pPr marL="0" marR="0">
                        <a:lnSpc>
                          <a:spcPct val="115000"/>
                        </a:lnSpc>
                        <a:spcBef>
                          <a:spcPts val="0"/>
                        </a:spcBef>
                        <a:spcAft>
                          <a:spcPts val="0"/>
                        </a:spcAft>
                      </a:pPr>
                      <a:r>
                        <a:rPr lang="en-US" sz="900" dirty="0" smtClean="0">
                          <a:effectLst/>
                        </a:rPr>
                        <a:t>Construction </a:t>
                      </a:r>
                      <a:r>
                        <a:rPr lang="en-US" sz="900" dirty="0">
                          <a:effectLst/>
                        </a:rPr>
                        <a:t>Status: Foundation ready to be poured</a:t>
                      </a:r>
                      <a:r>
                        <a:rPr lang="en-US" sz="900" dirty="0" smtClean="0">
                          <a:effectLst/>
                        </a:rPr>
                        <a:t>.</a:t>
                      </a:r>
                      <a:endParaRPr lang="en-US" sz="900" dirty="0">
                        <a:effectLst/>
                        <a:latin typeface="Calibri"/>
                        <a:ea typeface="Times New Roman"/>
                        <a:cs typeface="Times New Roman"/>
                      </a:endParaRPr>
                    </a:p>
                  </a:txBody>
                  <a:tcPr marL="68580" marR="68580" marT="0" marB="0">
                    <a:solidFill>
                      <a:schemeClr val="tx1">
                        <a:lumMod val="65000"/>
                        <a:lumOff val="35000"/>
                      </a:schemeClr>
                    </a:solidFill>
                  </a:tcPr>
                </a:tc>
              </a:tr>
            </a:tbl>
          </a:graphicData>
        </a:graphic>
      </p:graphicFrame>
      <p:pic>
        <p:nvPicPr>
          <p:cNvPr id="12" name="Picture 11" descr="C:\Users\Payton.Batliner\Pictures\4th Home in Sub.jpg"/>
          <p:cNvPicPr/>
          <p:nvPr/>
        </p:nvPicPr>
        <p:blipFill rotWithShape="1">
          <a:blip r:embed="rId5" cstate="print">
            <a:extLst>
              <a:ext uri="{28A0092B-C50C-407E-A947-70E740481C1C}">
                <a14:useLocalDpi xmlns:a14="http://schemas.microsoft.com/office/drawing/2010/main" val="0"/>
              </a:ext>
            </a:extLst>
          </a:blip>
          <a:srcRect l="7548" t="18499"/>
          <a:stretch/>
        </p:blipFill>
        <p:spPr bwMode="auto">
          <a:xfrm>
            <a:off x="1055433" y="4155281"/>
            <a:ext cx="1922463" cy="11033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3" name="Picture 12" descr="C:\Users\Payton.Batliner\Pictures\Home 5.jpg"/>
          <p:cNvPicPr/>
          <p:nvPr/>
        </p:nvPicPr>
        <p:blipFill rotWithShape="1">
          <a:blip r:embed="rId6" cstate="print">
            <a:extLst>
              <a:ext uri="{28A0092B-C50C-407E-A947-70E740481C1C}">
                <a14:useLocalDpi xmlns:a14="http://schemas.microsoft.com/office/drawing/2010/main" val="0"/>
              </a:ext>
            </a:extLst>
          </a:blip>
          <a:srcRect t="18114"/>
          <a:stretch/>
        </p:blipFill>
        <p:spPr bwMode="auto">
          <a:xfrm>
            <a:off x="3429000" y="4155281"/>
            <a:ext cx="1806575" cy="1106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4" name="Picture 13" descr="C:\Users\Payton.Batliner\Pictures\6th Homesite.jpg"/>
          <p:cNvPicPr/>
          <p:nvPr/>
        </p:nvPicPr>
        <p:blipFill rotWithShape="1">
          <a:blip r:embed="rId7" cstate="print">
            <a:extLst>
              <a:ext uri="{28A0092B-C50C-407E-A947-70E740481C1C}">
                <a14:useLocalDpi xmlns:a14="http://schemas.microsoft.com/office/drawing/2010/main" val="0"/>
              </a:ext>
            </a:extLst>
          </a:blip>
          <a:srcRect t="23474"/>
          <a:stretch/>
        </p:blipFill>
        <p:spPr bwMode="auto">
          <a:xfrm>
            <a:off x="5588203" y="4155281"/>
            <a:ext cx="1927225" cy="11033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5" name="Rectangle 14"/>
          <p:cNvSpPr/>
          <p:nvPr/>
        </p:nvSpPr>
        <p:spPr>
          <a:xfrm>
            <a:off x="1582284" y="6055248"/>
            <a:ext cx="5477782" cy="261610"/>
          </a:xfrm>
          <a:prstGeom prst="rect">
            <a:avLst/>
          </a:prstGeom>
        </p:spPr>
        <p:txBody>
          <a:bodyPr wrap="none">
            <a:spAutoFit/>
          </a:bodyPr>
          <a:lstStyle/>
          <a:p>
            <a:r>
              <a:rPr lang="en-US" sz="1100" b="1" dirty="0">
                <a:latin typeface="+mn-lt"/>
              </a:rPr>
              <a:t>Crow Agency Subdivision   Home #</a:t>
            </a:r>
            <a:r>
              <a:rPr lang="en-US" sz="1100" b="1" dirty="0" smtClean="0">
                <a:latin typeface="+mn-lt"/>
              </a:rPr>
              <a:t>7 Construction </a:t>
            </a:r>
            <a:r>
              <a:rPr lang="en-US" sz="1100" b="1" dirty="0">
                <a:latin typeface="+mn-lt"/>
              </a:rPr>
              <a:t>Status: Siting </a:t>
            </a:r>
            <a:r>
              <a:rPr lang="en-US" sz="1100" b="1" dirty="0" smtClean="0">
                <a:latin typeface="+mn-lt"/>
              </a:rPr>
              <a:t>complete</a:t>
            </a:r>
            <a:endParaRPr lang="en-US" sz="1100" b="1" dirty="0">
              <a:latin typeface="+mn-lt"/>
            </a:endParaRPr>
          </a:p>
        </p:txBody>
      </p:sp>
    </p:spTree>
    <p:extLst>
      <p:ext uri="{BB962C8B-B14F-4D97-AF65-F5344CB8AC3E}">
        <p14:creationId xmlns:p14="http://schemas.microsoft.com/office/powerpoint/2010/main" val="2544189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1"/>
          <p:cNvSpPr>
            <a:spLocks noGrp="1"/>
          </p:cNvSpPr>
          <p:nvPr>
            <p:ph idx="1"/>
          </p:nvPr>
        </p:nvSpPr>
        <p:spPr>
          <a:xfrm>
            <a:off x="457200" y="1423193"/>
            <a:ext cx="8305800" cy="4525963"/>
          </a:xfrm>
        </p:spPr>
        <p:txBody>
          <a:bodyPr/>
          <a:lstStyle/>
          <a:p>
            <a:pPr eaLnBrk="1" hangingPunct="1"/>
            <a:r>
              <a:rPr lang="en-US" dirty="0" smtClean="0"/>
              <a:t>Use the Earth’s constant underground temperature</a:t>
            </a:r>
          </a:p>
          <a:p>
            <a:pPr eaLnBrk="1" hangingPunct="1"/>
            <a:r>
              <a:rPr lang="en-US" dirty="0" smtClean="0"/>
              <a:t>Provide heating and cooling to buildings</a:t>
            </a:r>
          </a:p>
          <a:p>
            <a:pPr eaLnBrk="1" hangingPunct="1"/>
            <a:r>
              <a:rPr lang="en-US" dirty="0" smtClean="0"/>
              <a:t>Low maintenance</a:t>
            </a:r>
          </a:p>
          <a:p>
            <a:pPr eaLnBrk="1" hangingPunct="1"/>
            <a:r>
              <a:rPr lang="en-US" dirty="0" smtClean="0"/>
              <a:t>Energy Efficient</a:t>
            </a:r>
          </a:p>
          <a:p>
            <a:pPr eaLnBrk="1" hangingPunct="1"/>
            <a:endParaRPr lang="en-US" b="1" dirty="0" smtClean="0"/>
          </a:p>
        </p:txBody>
      </p:sp>
      <p:sp>
        <p:nvSpPr>
          <p:cNvPr id="3" name="Title 2"/>
          <p:cNvSpPr>
            <a:spLocks noGrp="1"/>
          </p:cNvSpPr>
          <p:nvPr>
            <p:ph type="title"/>
          </p:nvPr>
        </p:nvSpPr>
        <p:spPr/>
        <p:txBody>
          <a:bodyPr/>
          <a:lstStyle/>
          <a:p>
            <a:pPr eaLnBrk="1" fontAlgn="auto" hangingPunct="1">
              <a:spcAft>
                <a:spcPts val="0"/>
              </a:spcAft>
              <a:defRPr/>
            </a:pPr>
            <a:r>
              <a:rPr lang="en-US" dirty="0" smtClean="0"/>
              <a:t>Geothermal Heat Pumps</a:t>
            </a:r>
            <a:endParaRPr lang="en-US" dirty="0"/>
          </a:p>
        </p:txBody>
      </p:sp>
      <p:pic>
        <p:nvPicPr>
          <p:cNvPr id="24580" name="Picture 14" descr="img102"/>
          <p:cNvPicPr>
            <a:picLocks noChangeAspect="1" noChangeArrowheads="1"/>
          </p:cNvPicPr>
          <p:nvPr/>
        </p:nvPicPr>
        <p:blipFill>
          <a:blip r:embed="rId2">
            <a:extLst>
              <a:ext uri="{28A0092B-C50C-407E-A947-70E740481C1C}">
                <a14:useLocalDpi xmlns:a14="http://schemas.microsoft.com/office/drawing/2010/main" val="0"/>
              </a:ext>
            </a:extLst>
          </a:blip>
          <a:srcRect l="13913" t="22977" r="10956" b="3917"/>
          <a:stretch>
            <a:fillRect/>
          </a:stretch>
        </p:blipFill>
        <p:spPr bwMode="auto">
          <a:xfrm>
            <a:off x="0" y="3692525"/>
            <a:ext cx="4648200" cy="3013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1" name="Picture 12" descr="img103"/>
          <p:cNvPicPr>
            <a:picLocks noChangeAspect="1" noChangeArrowheads="1"/>
          </p:cNvPicPr>
          <p:nvPr/>
        </p:nvPicPr>
        <p:blipFill>
          <a:blip r:embed="rId3">
            <a:extLst>
              <a:ext uri="{28A0092B-C50C-407E-A947-70E740481C1C}">
                <a14:useLocalDpi xmlns:a14="http://schemas.microsoft.com/office/drawing/2010/main" val="0"/>
              </a:ext>
            </a:extLst>
          </a:blip>
          <a:srcRect l="15512" t="22977" r="10956" b="3917"/>
          <a:stretch>
            <a:fillRect/>
          </a:stretch>
        </p:blipFill>
        <p:spPr bwMode="auto">
          <a:xfrm>
            <a:off x="4572000" y="3686175"/>
            <a:ext cx="4572000" cy="3027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en-US" dirty="0" smtClean="0"/>
              <a:t>Geothermal Heat Pumps</a:t>
            </a:r>
            <a:endParaRPr lang="en-US" dirty="0"/>
          </a:p>
        </p:txBody>
      </p:sp>
      <p:pic>
        <p:nvPicPr>
          <p:cNvPr id="2560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1914525"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04" name="Content Placeholder 1"/>
          <p:cNvSpPr txBox="1">
            <a:spLocks/>
          </p:cNvSpPr>
          <p:nvPr/>
        </p:nvSpPr>
        <p:spPr bwMode="auto">
          <a:xfrm>
            <a:off x="2667000" y="1524000"/>
            <a:ext cx="647700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a:solidFill>
                  <a:schemeClr val="tx1"/>
                </a:solidFill>
                <a:latin typeface="Arial" charset="0"/>
              </a:defRPr>
            </a:lvl1pPr>
            <a:lvl2pPr marL="914400" indent="-457200" eaLnBrk="0" hangingPunct="0">
              <a:defRPr>
                <a:solidFill>
                  <a:schemeClr val="tx1"/>
                </a:solidFill>
                <a:latin typeface="Arial" charset="0"/>
              </a:defRPr>
            </a:lvl2pPr>
            <a:lvl3pPr marL="1371600" indent="-4572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500"/>
              </a:spcBef>
              <a:buFont typeface="Wingdings" pitchFamily="2" charset="2"/>
              <a:buChar char=""/>
            </a:pPr>
            <a:r>
              <a:rPr lang="en-US" sz="2000" b="1">
                <a:latin typeface="Century" pitchFamily="18" charset="0"/>
              </a:rPr>
              <a:t>Vertical Loop Systems</a:t>
            </a:r>
          </a:p>
          <a:p>
            <a:pPr lvl="1" eaLnBrk="1" hangingPunct="1">
              <a:spcBef>
                <a:spcPts val="1500"/>
              </a:spcBef>
              <a:buFont typeface="Century" pitchFamily="18" charset="0"/>
              <a:buChar char="…"/>
            </a:pPr>
            <a:r>
              <a:rPr lang="en-US" b="1">
                <a:latin typeface="Century" pitchFamily="18" charset="0"/>
              </a:rPr>
              <a:t>200-300 ft deep</a:t>
            </a:r>
          </a:p>
          <a:p>
            <a:pPr lvl="1" eaLnBrk="1" hangingPunct="1">
              <a:spcBef>
                <a:spcPts val="1500"/>
              </a:spcBef>
              <a:buFont typeface="Century" pitchFamily="18" charset="0"/>
              <a:buChar char="…"/>
            </a:pPr>
            <a:r>
              <a:rPr lang="en-US" b="1">
                <a:latin typeface="Century" pitchFamily="18" charset="0"/>
              </a:rPr>
              <a:t>150 – 300 ft</a:t>
            </a:r>
            <a:r>
              <a:rPr lang="en-US" b="1" baseline="30000">
                <a:latin typeface="Century" pitchFamily="18" charset="0"/>
              </a:rPr>
              <a:t>2</a:t>
            </a:r>
            <a:r>
              <a:rPr lang="en-US" b="1">
                <a:latin typeface="Century" pitchFamily="18" charset="0"/>
              </a:rPr>
              <a:t> area per system ton</a:t>
            </a:r>
          </a:p>
          <a:p>
            <a:pPr lvl="2" eaLnBrk="1" hangingPunct="1">
              <a:spcBef>
                <a:spcPts val="1500"/>
              </a:spcBef>
              <a:buFont typeface="Wingdings" pitchFamily="2" charset="2"/>
              <a:buChar char=""/>
            </a:pPr>
            <a:r>
              <a:rPr lang="en-US" sz="1600" b="1">
                <a:latin typeface="Century" pitchFamily="18" charset="0"/>
              </a:rPr>
              <a:t>Area will be usable after installation</a:t>
            </a:r>
          </a:p>
        </p:txBody>
      </p:sp>
      <p:pic>
        <p:nvPicPr>
          <p:cNvPr id="25605" name="Picture 3" descr="System%20Mode-%20Heating"/>
          <p:cNvPicPr>
            <a:picLocks noChangeAspect="1" noChangeArrowheads="1"/>
          </p:cNvPicPr>
          <p:nvPr/>
        </p:nvPicPr>
        <p:blipFill>
          <a:blip r:embed="rId3">
            <a:extLst>
              <a:ext uri="{28A0092B-C50C-407E-A947-70E740481C1C}">
                <a14:useLocalDpi xmlns:a14="http://schemas.microsoft.com/office/drawing/2010/main" val="0"/>
              </a:ext>
            </a:extLst>
          </a:blip>
          <a:srcRect l="3030" r="9091"/>
          <a:stretch>
            <a:fillRect/>
          </a:stretch>
        </p:blipFill>
        <p:spPr bwMode="auto">
          <a:xfrm>
            <a:off x="2362200" y="3657600"/>
            <a:ext cx="5634038"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838200"/>
          </a:xfrm>
        </p:spPr>
        <p:txBody>
          <a:bodyPr/>
          <a:lstStyle/>
          <a:p>
            <a:r>
              <a:rPr lang="en-US" sz="3200" b="1" dirty="0"/>
              <a:t>The Cost of Geothermal Heat </a:t>
            </a:r>
            <a:r>
              <a:rPr lang="en-US" sz="3200" b="1" dirty="0" smtClean="0"/>
              <a:t>Pumps</a:t>
            </a:r>
            <a:endParaRPr lang="en-US" sz="3200" dirty="0"/>
          </a:p>
        </p:txBody>
      </p:sp>
      <p:sp>
        <p:nvSpPr>
          <p:cNvPr id="3" name="Rectangle 2"/>
          <p:cNvSpPr/>
          <p:nvPr/>
        </p:nvSpPr>
        <p:spPr>
          <a:xfrm>
            <a:off x="152400" y="1447800"/>
            <a:ext cx="8839200" cy="4893647"/>
          </a:xfrm>
          <a:prstGeom prst="rect">
            <a:avLst/>
          </a:prstGeom>
        </p:spPr>
        <p:txBody>
          <a:bodyPr wrap="square">
            <a:spAutoFit/>
          </a:bodyPr>
          <a:lstStyle/>
          <a:p>
            <a:pPr>
              <a:defRPr/>
            </a:pPr>
            <a:r>
              <a:rPr lang="en-US" sz="2400" dirty="0"/>
              <a:t>The average cost of a 2.5 to 3 ton unit is $5,000 with an additional cost of $13,500  for installation.   The payback for geothermal heat pumps is between 5 to 7 years in this area. </a:t>
            </a:r>
          </a:p>
          <a:p>
            <a:pPr>
              <a:defRPr/>
            </a:pPr>
            <a:endParaRPr lang="en-US" sz="2400" dirty="0"/>
          </a:p>
          <a:p>
            <a:pPr>
              <a:defRPr/>
            </a:pPr>
            <a:r>
              <a:rPr lang="en-US" sz="2400" dirty="0"/>
              <a:t>Geothermal heat pumps are durable and require little maintenance. They have fewer mechanical components than other systems, and most of those components are underground, sheltered from the weather. The underground piping used in the system is often guaranteed to last 25 to 50 years and is virtually worry-free. The components inside the house are small and easily accessible for maintenance. Warm and cool air are distributed through ductwork, just as in a regular forced-air system. </a:t>
            </a:r>
            <a:endParaRPr lang="en-US" sz="3600" dirty="0"/>
          </a:p>
        </p:txBody>
      </p:sp>
    </p:spTree>
    <p:extLst>
      <p:ext uri="{BB962C8B-B14F-4D97-AF65-F5344CB8AC3E}">
        <p14:creationId xmlns:p14="http://schemas.microsoft.com/office/powerpoint/2010/main" val="3258026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z="2800" b="1" dirty="0"/>
              <a:t>The Cost of Geothermal Heat Pumps</a:t>
            </a:r>
            <a:endParaRPr lang="en-US" sz="2600" dirty="0"/>
          </a:p>
        </p:txBody>
      </p:sp>
      <p:pic>
        <p:nvPicPr>
          <p:cNvPr id="22531" name="Picture 7" descr="David Petroy solar week 08 energy geothermal workshop presentation"/>
          <p:cNvPicPr>
            <a:picLocks noChangeAspect="1" noChangeArrowheads="1"/>
          </p:cNvPicPr>
          <p:nvPr/>
        </p:nvPicPr>
        <p:blipFill>
          <a:blip r:embed="rId3" cstate="print">
            <a:extLst>
              <a:ext uri="{28A0092B-C50C-407E-A947-70E740481C1C}">
                <a14:useLocalDpi xmlns:a14="http://schemas.microsoft.com/office/drawing/2010/main" val="0"/>
              </a:ext>
            </a:extLst>
          </a:blip>
          <a:srcRect l="4123" t="5338" r="3780" b="9267"/>
          <a:stretch>
            <a:fillRect/>
          </a:stretch>
        </p:blipFill>
        <p:spPr bwMode="auto">
          <a:xfrm>
            <a:off x="277091" y="2286000"/>
            <a:ext cx="4481080" cy="321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6921" y="1815353"/>
            <a:ext cx="4084205" cy="401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9144000" cy="733425"/>
          </a:xfrm>
        </p:spPr>
        <p:txBody>
          <a:bodyPr/>
          <a:lstStyle/>
          <a:p>
            <a:pPr defTabSz="912813" eaLnBrk="1" hangingPunct="1"/>
            <a:r>
              <a:rPr lang="en-US" sz="2900" smtClean="0"/>
              <a:t>Ground Source Heat Pump Website Sources</a:t>
            </a:r>
          </a:p>
        </p:txBody>
      </p:sp>
      <p:sp>
        <p:nvSpPr>
          <p:cNvPr id="16387" name="Rectangle 3"/>
          <p:cNvSpPr>
            <a:spLocks noGrp="1" noChangeArrowheads="1"/>
          </p:cNvSpPr>
          <p:nvPr>
            <p:ph idx="1"/>
          </p:nvPr>
        </p:nvSpPr>
        <p:spPr>
          <a:xfrm>
            <a:off x="304800" y="1524000"/>
            <a:ext cx="8312150" cy="3849687"/>
          </a:xfrm>
        </p:spPr>
        <p:txBody>
          <a:bodyPr/>
          <a:lstStyle/>
          <a:p>
            <a:pPr eaLnBrk="1" hangingPunct="1">
              <a:lnSpc>
                <a:spcPct val="150000"/>
              </a:lnSpc>
              <a:buFont typeface="Tahoma" pitchFamily="34" charset="0"/>
              <a:buChar char="•"/>
            </a:pPr>
            <a:r>
              <a:rPr lang="en-US" sz="1600" dirty="0" smtClean="0"/>
              <a:t>Geo-Heat Center:     </a:t>
            </a:r>
            <a:r>
              <a:rPr lang="en-US" sz="1600" dirty="0" smtClean="0">
                <a:hlinkClick r:id="rId3"/>
              </a:rPr>
              <a:t>http://geoheat.oit.edu/</a:t>
            </a:r>
            <a:endParaRPr lang="en-US" sz="1600" dirty="0" smtClean="0"/>
          </a:p>
          <a:p>
            <a:pPr eaLnBrk="1" hangingPunct="1">
              <a:lnSpc>
                <a:spcPct val="150000"/>
              </a:lnSpc>
              <a:buFont typeface="Tahoma" pitchFamily="34" charset="0"/>
              <a:buChar char="•"/>
            </a:pPr>
            <a:r>
              <a:rPr lang="en-US" sz="1600" dirty="0" err="1" smtClean="0"/>
              <a:t>GeoExchange</a:t>
            </a:r>
            <a:r>
              <a:rPr lang="en-US" sz="1600" dirty="0" smtClean="0"/>
              <a:t>:     </a:t>
            </a:r>
            <a:r>
              <a:rPr lang="en-US" sz="1600" dirty="0" smtClean="0">
                <a:hlinkClick r:id="rId4"/>
              </a:rPr>
              <a:t>http://www.geoexchange.org/</a:t>
            </a:r>
            <a:endParaRPr lang="en-US" sz="1600" dirty="0" smtClean="0"/>
          </a:p>
          <a:p>
            <a:pPr eaLnBrk="1" hangingPunct="1">
              <a:lnSpc>
                <a:spcPct val="150000"/>
              </a:lnSpc>
              <a:buFont typeface="Tahoma" pitchFamily="34" charset="0"/>
              <a:buChar char="•"/>
            </a:pPr>
            <a:r>
              <a:rPr lang="en-US" sz="1600" dirty="0" smtClean="0"/>
              <a:t>Geothermal Education Office:    </a:t>
            </a:r>
            <a:r>
              <a:rPr lang="en-US" sz="1600" dirty="0" smtClean="0">
                <a:hlinkClick r:id="rId5"/>
              </a:rPr>
              <a:t>http://geothermal.marin.org/</a:t>
            </a:r>
            <a:endParaRPr lang="en-US" sz="1600" dirty="0" smtClean="0"/>
          </a:p>
          <a:p>
            <a:pPr eaLnBrk="1" hangingPunct="1">
              <a:lnSpc>
                <a:spcPct val="150000"/>
              </a:lnSpc>
              <a:buFont typeface="Tahoma" pitchFamily="34" charset="0"/>
              <a:buChar char="•"/>
            </a:pPr>
            <a:r>
              <a:rPr lang="en-US" sz="1600" dirty="0" smtClean="0"/>
              <a:t>International Ground Source Heat Pump Association IGSHPA: </a:t>
            </a:r>
            <a:r>
              <a:rPr lang="en-US" sz="1600" dirty="0" smtClean="0">
                <a:hlinkClick r:id="rId6"/>
              </a:rPr>
              <a:t>http://www.igshpa.okstate.edu/directory/directory.asp</a:t>
            </a:r>
            <a:endParaRPr lang="en-US" sz="1600" dirty="0" smtClean="0"/>
          </a:p>
          <a:p>
            <a:pPr eaLnBrk="1" hangingPunct="1">
              <a:lnSpc>
                <a:spcPct val="150000"/>
              </a:lnSpc>
              <a:buFont typeface="Tahoma" pitchFamily="34" charset="0"/>
              <a:buChar char="•"/>
            </a:pPr>
            <a:r>
              <a:rPr lang="en-US" sz="1600" dirty="0" smtClean="0"/>
              <a:t>Ground Source Heat Pump Design – Keep It Simple &amp; Solid: </a:t>
            </a:r>
            <a:r>
              <a:rPr lang="en-US" sz="1600" dirty="0" smtClean="0">
                <a:hlinkClick r:id="rId7"/>
              </a:rPr>
              <a:t>http://www.geokiss.com/res-design.htm</a:t>
            </a:r>
            <a:endParaRPr lang="en-US" sz="1600" dirty="0" smtClean="0"/>
          </a:p>
          <a:p>
            <a:pPr eaLnBrk="1" hangingPunct="1">
              <a:lnSpc>
                <a:spcPct val="150000"/>
              </a:lnSpc>
              <a:buFont typeface="Tahoma" pitchFamily="34" charset="0"/>
              <a:buChar char="•"/>
            </a:pPr>
            <a:r>
              <a:rPr lang="en-US" sz="1600" dirty="0" smtClean="0"/>
              <a:t>U.S. DOE Energy Efficiency and Renewable Energy – Rebates, Tax Credits and Financing: </a:t>
            </a:r>
            <a:r>
              <a:rPr lang="en-US" sz="1600" dirty="0" smtClean="0">
                <a:hlinkClick r:id="rId8"/>
              </a:rPr>
              <a:t>http://www.energysavers.gov/financial/70010.html</a:t>
            </a:r>
            <a:endParaRPr lang="en-US" sz="1600" dirty="0" smtClean="0"/>
          </a:p>
          <a:p>
            <a:pPr eaLnBrk="1" hangingPunct="1">
              <a:lnSpc>
                <a:spcPct val="80000"/>
              </a:lnSpc>
              <a:buFont typeface="Tahoma" pitchFamily="34" charset="0"/>
              <a:buChar char="•"/>
            </a:pPr>
            <a:endParaRPr lang="en-US" sz="1600" dirty="0" smtClean="0"/>
          </a:p>
          <a:p>
            <a:pPr eaLnBrk="1" hangingPunct="1">
              <a:lnSpc>
                <a:spcPct val="80000"/>
              </a:lnSpc>
              <a:buFont typeface="Tahoma" pitchFamily="34" charset="0"/>
              <a:buChar char="•"/>
            </a:pPr>
            <a:endParaRPr lang="en-US" sz="1600" dirty="0" smtClean="0"/>
          </a:p>
          <a:p>
            <a:pPr eaLnBrk="1" hangingPunct="1">
              <a:lnSpc>
                <a:spcPct val="80000"/>
              </a:lnSpc>
              <a:buFont typeface="Tahoma" pitchFamily="34" charset="0"/>
              <a:buChar char="•"/>
            </a:pPr>
            <a:endParaRPr lang="en-US" sz="1600" dirty="0" smtClean="0"/>
          </a:p>
          <a:p>
            <a:pPr eaLnBrk="1" hangingPunct="1">
              <a:lnSpc>
                <a:spcPct val="80000"/>
              </a:lnSpc>
              <a:buFontTx/>
              <a:buNone/>
            </a:pPr>
            <a:endParaRPr lang="en-US" sz="1600" dirty="0" smtClean="0"/>
          </a:p>
          <a:p>
            <a:pPr eaLnBrk="1" hangingPunct="1">
              <a:lnSpc>
                <a:spcPct val="80000"/>
              </a:lnSpc>
              <a:buFontTx/>
              <a:buChar char="•"/>
            </a:pPr>
            <a:endParaRPr lang="en-US" sz="1600" dirty="0" smtClean="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373813" cy="806450"/>
          </a:xfrm>
        </p:spPr>
        <p:txBody>
          <a:bodyPr rtlCol="0">
            <a:normAutofit fontScale="90000"/>
          </a:bodyPr>
          <a:lstStyle/>
          <a:p>
            <a:pPr eaLnBrk="1" fontAlgn="auto" hangingPunct="1">
              <a:spcAft>
                <a:spcPts val="0"/>
              </a:spcAft>
              <a:defRPr/>
            </a:pPr>
            <a:r>
              <a:rPr lang="en-US" sz="3900" b="1" dirty="0">
                <a:effectLst>
                  <a:outerShdw blurRad="38100" dist="38100" dir="2700000" algn="tl">
                    <a:srgbClr val="000000">
                      <a:alpha val="43137"/>
                    </a:srgbClr>
                  </a:outerShdw>
                </a:effectLst>
              </a:rPr>
              <a:t>Citizen Potawatomi Nation</a:t>
            </a:r>
          </a:p>
        </p:txBody>
      </p:sp>
      <p:pic>
        <p:nvPicPr>
          <p:cNvPr id="15363" name="Picture 4"/>
          <p:cNvPicPr>
            <a:picLocks noChangeAspect="1" noChangeArrowheads="1"/>
          </p:cNvPicPr>
          <p:nvPr/>
        </p:nvPicPr>
        <p:blipFill>
          <a:blip r:embed="rId2">
            <a:extLst>
              <a:ext uri="{28A0092B-C50C-407E-A947-70E740481C1C}">
                <a14:useLocalDpi xmlns:a14="http://schemas.microsoft.com/office/drawing/2010/main" val="0"/>
              </a:ext>
            </a:extLst>
          </a:blip>
          <a:srcRect l="3349" t="22249" r="52153" b="43062"/>
          <a:stretch>
            <a:fillRect/>
          </a:stretch>
        </p:blipFill>
        <p:spPr bwMode="auto">
          <a:xfrm>
            <a:off x="74613" y="806450"/>
            <a:ext cx="6219825"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5"/>
          <p:cNvPicPr>
            <a:picLocks noChangeAspect="1" noChangeArrowheads="1"/>
          </p:cNvPicPr>
          <p:nvPr/>
        </p:nvPicPr>
        <p:blipFill>
          <a:blip r:embed="rId3">
            <a:extLst>
              <a:ext uri="{28A0092B-C50C-407E-A947-70E740481C1C}">
                <a14:useLocalDpi xmlns:a14="http://schemas.microsoft.com/office/drawing/2010/main" val="0"/>
              </a:ext>
            </a:extLst>
          </a:blip>
          <a:srcRect l="14565" t="38904" r="60316" b="17258"/>
          <a:stretch>
            <a:fillRect/>
          </a:stretch>
        </p:blipFill>
        <p:spPr bwMode="auto">
          <a:xfrm>
            <a:off x="0" y="4437063"/>
            <a:ext cx="3275013"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2"/>
          <p:cNvPicPr>
            <a:picLocks noChangeAspect="1" noChangeArrowheads="1"/>
          </p:cNvPicPr>
          <p:nvPr/>
        </p:nvPicPr>
        <p:blipFill>
          <a:blip r:embed="rId4">
            <a:extLst>
              <a:ext uri="{28A0092B-C50C-407E-A947-70E740481C1C}">
                <a14:useLocalDpi xmlns:a14="http://schemas.microsoft.com/office/drawing/2010/main" val="0"/>
              </a:ext>
            </a:extLst>
          </a:blip>
          <a:srcRect l="8878" t="65669" r="77649" b="8727"/>
          <a:stretch>
            <a:fillRect/>
          </a:stretch>
        </p:blipFill>
        <p:spPr bwMode="auto">
          <a:xfrm>
            <a:off x="6719888" y="3697288"/>
            <a:ext cx="2290762"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2"/>
          <p:cNvPicPr>
            <a:picLocks noChangeAspect="1" noChangeArrowheads="1"/>
          </p:cNvPicPr>
          <p:nvPr/>
        </p:nvPicPr>
        <p:blipFill>
          <a:blip r:embed="rId4">
            <a:extLst>
              <a:ext uri="{28A0092B-C50C-407E-A947-70E740481C1C}">
                <a14:useLocalDpi xmlns:a14="http://schemas.microsoft.com/office/drawing/2010/main" val="0"/>
              </a:ext>
            </a:extLst>
          </a:blip>
          <a:srcRect l="26366" t="52531" r="55045" b="25243"/>
          <a:stretch>
            <a:fillRect/>
          </a:stretch>
        </p:blipFill>
        <p:spPr bwMode="auto">
          <a:xfrm>
            <a:off x="3325813" y="5211763"/>
            <a:ext cx="32543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6"/>
          <p:cNvPicPr>
            <a:picLocks noChangeAspect="1" noChangeArrowheads="1"/>
          </p:cNvPicPr>
          <p:nvPr/>
        </p:nvPicPr>
        <p:blipFill>
          <a:blip r:embed="rId5">
            <a:extLst>
              <a:ext uri="{28A0092B-C50C-407E-A947-70E740481C1C}">
                <a14:useLocalDpi xmlns:a14="http://schemas.microsoft.com/office/drawing/2010/main" val="0"/>
              </a:ext>
            </a:extLst>
          </a:blip>
          <a:srcRect l="3659" t="13721" r="52438" b="16158"/>
          <a:stretch>
            <a:fillRect/>
          </a:stretch>
        </p:blipFill>
        <p:spPr bwMode="auto">
          <a:xfrm>
            <a:off x="6434138" y="134938"/>
            <a:ext cx="2709862"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l="4965" t="17731" r="51773" b="11348"/>
          <a:stretch>
            <a:fillRect/>
          </a:stretch>
        </p:blipFill>
        <p:spPr bwMode="auto">
          <a:xfrm>
            <a:off x="6442075" y="1882775"/>
            <a:ext cx="2701925"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l="25253" t="17677" r="52525" b="9091"/>
          <a:stretch>
            <a:fillRect/>
          </a:stretch>
        </p:blipFill>
        <p:spPr bwMode="auto">
          <a:xfrm>
            <a:off x="4710113" y="2824163"/>
            <a:ext cx="1681162" cy="215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TextBox 12"/>
          <p:cNvSpPr txBox="1">
            <a:spLocks noChangeArrowheads="1"/>
          </p:cNvSpPr>
          <p:nvPr/>
        </p:nvSpPr>
        <p:spPr bwMode="auto">
          <a:xfrm>
            <a:off x="228600" y="2755900"/>
            <a:ext cx="43434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en-US" sz="2200" dirty="0">
                <a:latin typeface="Tahoma" pitchFamily="34" charset="0"/>
              </a:rPr>
              <a:t>GSHP systems in casino, homes and golf course</a:t>
            </a:r>
          </a:p>
          <a:p>
            <a:pPr eaLnBrk="1" hangingPunct="1">
              <a:lnSpc>
                <a:spcPct val="150000"/>
              </a:lnSpc>
              <a:buFont typeface="Arial" charset="0"/>
              <a:buChar char="•"/>
            </a:pPr>
            <a:r>
              <a:rPr lang="en-US" sz="2200" dirty="0">
                <a:latin typeface="Tahoma" pitchFamily="34" charset="0"/>
              </a:rPr>
              <a:t>Installation as a business</a:t>
            </a:r>
          </a:p>
        </p:txBody>
      </p:sp>
      <p:pic>
        <p:nvPicPr>
          <p:cNvPr id="15371"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l="4268" t="41159" r="58537" b="14635"/>
          <a:stretch>
            <a:fillRect/>
          </a:stretch>
        </p:blipFill>
        <p:spPr bwMode="auto">
          <a:xfrm>
            <a:off x="2355850" y="3967163"/>
            <a:ext cx="2632075"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654800"/>
            <a:ext cx="1670050" cy="206375"/>
          </a:xfrm>
          <a:prstGeom prst="rect">
            <a:avLst/>
          </a:prstGeom>
          <a:noFill/>
        </p:spPr>
        <p:txBody>
          <a:bodyPr wrap="none" lIns="82058" tIns="41029" rIns="82058" bIns="41029">
            <a:spAutoFit/>
          </a:bodyPr>
          <a:lstStyle/>
          <a:p>
            <a:pPr fontAlgn="auto">
              <a:spcBef>
                <a:spcPts val="0"/>
              </a:spcBef>
              <a:spcAft>
                <a:spcPts val="0"/>
              </a:spcAft>
              <a:defRPr/>
            </a:pPr>
            <a:r>
              <a:rPr lang="en-US" sz="800" dirty="0">
                <a:solidFill>
                  <a:schemeClr val="accent1">
                    <a:lumMod val="40000"/>
                    <a:lumOff val="60000"/>
                  </a:schemeClr>
                </a:solidFill>
                <a:latin typeface="+mn-lt"/>
                <a:cs typeface="+mn-cs"/>
              </a:rPr>
              <a:t>*Source: Citizen Potawatomi Nation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304800" y="1600200"/>
            <a:ext cx="8610600" cy="5029200"/>
          </a:xfrm>
        </p:spPr>
        <p:txBody>
          <a:bodyPr>
            <a:normAutofit/>
          </a:bodyPr>
          <a:lstStyle/>
          <a:p>
            <a:pPr eaLnBrk="1" hangingPunct="1"/>
            <a:r>
              <a:rPr lang="en-US" sz="2000" dirty="0" smtClean="0">
                <a:latin typeface="Adobe Garamond Pro" pitchFamily="18" charset="0"/>
              </a:rPr>
              <a:t>Provide technical, engineering and economic advice to Indian landowners seeking to manage and develop their energy and mineral resources</a:t>
            </a:r>
          </a:p>
          <a:p>
            <a:pPr eaLnBrk="1" hangingPunct="1"/>
            <a:r>
              <a:rPr lang="en-US" sz="2000" dirty="0" smtClean="0">
                <a:latin typeface="Adobe Garamond Pro" pitchFamily="18" charset="0"/>
              </a:rPr>
              <a:t>Generate effective energy and mineral development strategies</a:t>
            </a:r>
          </a:p>
          <a:p>
            <a:pPr eaLnBrk="1" hangingPunct="1"/>
            <a:r>
              <a:rPr lang="en-US" sz="2000" dirty="0" smtClean="0">
                <a:latin typeface="Adobe Garamond Pro" pitchFamily="18" charset="0"/>
              </a:rPr>
              <a:t>Assist Indian mineral owners during energy and mineral negotiations</a:t>
            </a:r>
          </a:p>
          <a:p>
            <a:pPr eaLnBrk="1" hangingPunct="1"/>
            <a:r>
              <a:rPr lang="en-US" sz="2000" dirty="0" smtClean="0">
                <a:latin typeface="Adobe Garamond Pro" pitchFamily="18" charset="0"/>
              </a:rPr>
              <a:t>Provide technical data and interpretations for exploration and development of resources</a:t>
            </a:r>
          </a:p>
          <a:p>
            <a:pPr eaLnBrk="1" hangingPunct="1"/>
            <a:r>
              <a:rPr lang="en-US" sz="2000" dirty="0" smtClean="0">
                <a:latin typeface="Adobe Garamond Pro" pitchFamily="18" charset="0"/>
              </a:rPr>
              <a:t>Manage and maintain existing Indian energy and mineral data</a:t>
            </a:r>
          </a:p>
          <a:p>
            <a:pPr eaLnBrk="1" hangingPunct="1"/>
            <a:endParaRPr lang="en-US" sz="2000" dirty="0" smtClean="0">
              <a:latin typeface="Adobe Garamond Pro" pitchFamily="18" charset="0"/>
            </a:endParaRPr>
          </a:p>
          <a:p>
            <a:pPr eaLnBrk="1" hangingPunct="1"/>
            <a:endParaRPr lang="en-US" sz="2000" dirty="0" smtClean="0">
              <a:latin typeface="Adobe Garamond Pro" pitchFamily="18" charset="0"/>
            </a:endParaRPr>
          </a:p>
          <a:p>
            <a:pPr eaLnBrk="1" hangingPunct="1">
              <a:spcBef>
                <a:spcPct val="0"/>
              </a:spcBef>
              <a:buFont typeface="Wingdings 2" pitchFamily="18" charset="2"/>
              <a:buNone/>
            </a:pPr>
            <a:r>
              <a:rPr lang="en-US" sz="2000" b="1" dirty="0" smtClean="0">
                <a:latin typeface="Adobe Garamond Pro" pitchFamily="18" charset="0"/>
              </a:rPr>
              <a:t>Division Chief</a:t>
            </a:r>
          </a:p>
          <a:p>
            <a:pPr eaLnBrk="1" hangingPunct="1">
              <a:spcBef>
                <a:spcPct val="0"/>
              </a:spcBef>
              <a:buFont typeface="Wingdings 2" pitchFamily="18" charset="2"/>
              <a:buNone/>
            </a:pPr>
            <a:r>
              <a:rPr lang="en-US" sz="2000" dirty="0" smtClean="0">
                <a:latin typeface="Adobe Garamond Pro" pitchFamily="18" charset="0"/>
              </a:rPr>
              <a:t>Stephen </a:t>
            </a:r>
            <a:r>
              <a:rPr lang="en-US" sz="2000" dirty="0" err="1" smtClean="0">
                <a:latin typeface="Adobe Garamond Pro" pitchFamily="18" charset="0"/>
              </a:rPr>
              <a:t>Manydeeds</a:t>
            </a:r>
            <a:r>
              <a:rPr lang="en-US" sz="2000" dirty="0" smtClean="0">
                <a:latin typeface="Adobe Garamond Pro" pitchFamily="18" charset="0"/>
              </a:rPr>
              <a:t>	</a:t>
            </a:r>
          </a:p>
          <a:p>
            <a:pPr eaLnBrk="1" hangingPunct="1">
              <a:spcBef>
                <a:spcPct val="0"/>
              </a:spcBef>
              <a:buFont typeface="Wingdings 2" pitchFamily="18" charset="2"/>
              <a:buNone/>
            </a:pPr>
            <a:r>
              <a:rPr lang="en-US" sz="2000" dirty="0" smtClean="0">
                <a:latin typeface="Adobe Garamond Pro" pitchFamily="18" charset="0"/>
              </a:rPr>
              <a:t>(720) 407-0600</a:t>
            </a:r>
            <a:endParaRPr lang="en-US" sz="2000" dirty="0" smtClean="0">
              <a:latin typeface="Adobe Garamond Pro" pitchFamily="18" charset="0"/>
            </a:endParaRPr>
          </a:p>
          <a:p>
            <a:pPr eaLnBrk="1" hangingPunct="1">
              <a:spcBef>
                <a:spcPct val="0"/>
              </a:spcBef>
              <a:buFont typeface="Wingdings 2" pitchFamily="18" charset="2"/>
              <a:buNone/>
            </a:pPr>
            <a:r>
              <a:rPr lang="en-US" sz="2000" dirty="0" smtClean="0">
                <a:latin typeface="Adobe Garamond Pro" pitchFamily="18" charset="0"/>
              </a:rPr>
              <a:t>stephen.manydeeds@bia.gov</a:t>
            </a:r>
          </a:p>
        </p:txBody>
      </p:sp>
      <p:sp>
        <p:nvSpPr>
          <p:cNvPr id="4" name="Title 1"/>
          <p:cNvSpPr txBox="1">
            <a:spLocks/>
          </p:cNvSpPr>
          <p:nvPr/>
        </p:nvSpPr>
        <p:spPr bwMode="auto">
          <a:xfrm>
            <a:off x="152400" y="152400"/>
            <a:ext cx="8839200" cy="1143000"/>
          </a:xfrm>
          <a:prstGeom prst="rect">
            <a:avLst/>
          </a:prstGeom>
          <a:noFill/>
          <a:ln w="9525">
            <a:noFill/>
            <a:miter lim="800000"/>
            <a:headEnd/>
            <a:tailEnd/>
          </a:ln>
        </p:spPr>
        <p:txBody>
          <a:bodyPr anchor="ctr">
            <a:normAutofit fontScale="97500"/>
          </a:bodyPr>
          <a:lstStyle/>
          <a:p>
            <a:pPr algn="ctr">
              <a:defRPr/>
            </a:pPr>
            <a:r>
              <a:rPr lang="en-US" sz="3200" b="1" dirty="0">
                <a:solidFill>
                  <a:schemeClr val="tx1">
                    <a:lumMod val="85000"/>
                    <a:lumOff val="15000"/>
                  </a:schemeClr>
                </a:solidFill>
                <a:latin typeface="+mj-lt"/>
                <a:ea typeface="+mj-ea"/>
                <a:cs typeface="+mj-cs"/>
              </a:rPr>
              <a:t>DEMD Responsibilities</a:t>
            </a:r>
          </a:p>
        </p:txBody>
      </p:sp>
      <p:sp>
        <p:nvSpPr>
          <p:cNvPr id="5" name="8-Point Star 4"/>
          <p:cNvSpPr/>
          <p:nvPr/>
        </p:nvSpPr>
        <p:spPr>
          <a:xfrm>
            <a:off x="4343400" y="4572000"/>
            <a:ext cx="4419600" cy="1676400"/>
          </a:xfrm>
          <a:prstGeom prst="star8">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2000" dirty="0">
                <a:effectLst>
                  <a:outerShdw blurRad="38100" dist="38100" dir="2700000" algn="tl">
                    <a:srgbClr val="000000">
                      <a:alpha val="43137"/>
                    </a:srgbClr>
                  </a:outerShdw>
                </a:effectLst>
              </a:rPr>
              <a:t>Ideal impact:</a:t>
            </a:r>
          </a:p>
          <a:p>
            <a:pPr algn="ctr">
              <a:defRPr/>
            </a:pPr>
            <a:r>
              <a:rPr lang="en-US" sz="2400" dirty="0">
                <a:effectLst>
                  <a:outerShdw blurRad="38100" dist="38100" dir="2700000" algn="tl">
                    <a:srgbClr val="000000">
                      <a:alpha val="43137"/>
                    </a:srgbClr>
                  </a:outerShdw>
                </a:effectLst>
              </a:rPr>
              <a:t>Jobs and Income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0"/>
            <a:ext cx="8305800" cy="1077218"/>
          </a:xfrm>
          <a:prstGeom prst="rect">
            <a:avLst/>
          </a:prstGeom>
          <a:noFill/>
        </p:spPr>
        <p:txBody>
          <a:bodyPr wrap="square" rtlCol="0">
            <a:spAutoFit/>
          </a:bodyPr>
          <a:lstStyle/>
          <a:p>
            <a:pPr algn="ctr"/>
            <a:r>
              <a:rPr lang="en-US" sz="3200" b="1" dirty="0" smtClean="0"/>
              <a:t>Royalty Income from </a:t>
            </a:r>
            <a:r>
              <a:rPr lang="en-US" sz="3200" b="1" dirty="0" smtClean="0"/>
              <a:t>Energy and Mineral Production </a:t>
            </a:r>
            <a:r>
              <a:rPr lang="en-US" sz="3200" b="1" dirty="0" smtClean="0"/>
              <a:t>on Indian Lands</a:t>
            </a:r>
            <a:endParaRPr lang="en-US" sz="3200" dirty="0"/>
          </a:p>
        </p:txBody>
      </p:sp>
      <p:pic>
        <p:nvPicPr>
          <p:cNvPr id="1026" name="Chart 1"/>
          <p:cNvPicPr>
            <a:picLocks noChangeArrowheads="1"/>
          </p:cNvPicPr>
          <p:nvPr/>
        </p:nvPicPr>
        <p:blipFill>
          <a:blip r:embed="rId2" cstate="print"/>
          <a:srcRect b="-93"/>
          <a:stretch>
            <a:fillRect/>
          </a:stretch>
        </p:blipFill>
        <p:spPr bwMode="auto">
          <a:xfrm>
            <a:off x="1524000" y="1066800"/>
            <a:ext cx="5953125" cy="2733675"/>
          </a:xfrm>
          <a:prstGeom prst="rect">
            <a:avLst/>
          </a:prstGeom>
          <a:noFill/>
          <a:ln w="9525">
            <a:noFill/>
            <a:miter lim="800000"/>
            <a:headEnd/>
            <a:tailEnd/>
          </a:ln>
        </p:spPr>
      </p:pic>
      <p:sp>
        <p:nvSpPr>
          <p:cNvPr id="5" name="TextBox 4"/>
          <p:cNvSpPr txBox="1"/>
          <p:nvPr/>
        </p:nvSpPr>
        <p:spPr>
          <a:xfrm>
            <a:off x="990600" y="4267200"/>
            <a:ext cx="7315200" cy="2092881"/>
          </a:xfrm>
          <a:prstGeom prst="rect">
            <a:avLst/>
          </a:prstGeom>
          <a:noFill/>
        </p:spPr>
        <p:txBody>
          <a:bodyPr wrap="square" rtlCol="0">
            <a:spAutoFit/>
          </a:bodyPr>
          <a:lstStyle/>
          <a:p>
            <a:pPr marL="228600" indent="-228600">
              <a:spcBef>
                <a:spcPts val="600"/>
              </a:spcBef>
              <a:spcAft>
                <a:spcPts val="600"/>
              </a:spcAft>
              <a:buFont typeface="Arial" pitchFamily="34" charset="0"/>
              <a:buChar char="•"/>
            </a:pPr>
            <a:r>
              <a:rPr lang="en-US" dirty="0" smtClean="0"/>
              <a:t>In 2011 alone (most recent ONRR data available), energy and mineral resources generated over $545 million in royalty revenue paid to Indian mineral owners.</a:t>
            </a:r>
          </a:p>
          <a:p>
            <a:pPr marL="228600" indent="-228600">
              <a:spcBef>
                <a:spcPts val="600"/>
              </a:spcBef>
              <a:spcAft>
                <a:spcPts val="600"/>
              </a:spcAft>
              <a:buFont typeface="Arial" pitchFamily="34" charset="0"/>
              <a:buChar char="•"/>
            </a:pPr>
            <a:r>
              <a:rPr lang="en-US" dirty="0" smtClean="0"/>
              <a:t>Nationwide Indian average of 16.88% of the </a:t>
            </a:r>
            <a:r>
              <a:rPr lang="en-US" dirty="0" smtClean="0"/>
              <a:t>gross </a:t>
            </a:r>
            <a:r>
              <a:rPr lang="en-US" dirty="0" smtClean="0"/>
              <a:t>revenues, far in excess of the nationwide federal national average of 11.29% of the gross revenue</a:t>
            </a:r>
            <a:r>
              <a:rPr lang="en-US" i="1" dirty="0" smtClean="0"/>
              <a:t> </a:t>
            </a:r>
            <a:r>
              <a:rPr lang="en-US" sz="1200" i="1" dirty="0" smtClean="0"/>
              <a:t>(Source: Office of Natural Resources Revenue (ONRR) </a:t>
            </a:r>
            <a:r>
              <a:rPr lang="en-US" sz="1200" dirty="0" smtClean="0"/>
              <a:t>website </a:t>
            </a:r>
            <a:r>
              <a:rPr lang="en-US" sz="1200" i="1" dirty="0" smtClean="0"/>
              <a:t>www.onrr.gov/ONRRWebStats)</a:t>
            </a:r>
            <a:endParaRPr lang="en-US" sz="1200" dirty="0"/>
          </a:p>
        </p:txBody>
      </p:sp>
      <p:sp>
        <p:nvSpPr>
          <p:cNvPr id="6" name="TextBox 5"/>
          <p:cNvSpPr txBox="1"/>
          <p:nvPr/>
        </p:nvSpPr>
        <p:spPr>
          <a:xfrm>
            <a:off x="1524000" y="3810000"/>
            <a:ext cx="6096000" cy="276999"/>
          </a:xfrm>
          <a:prstGeom prst="rect">
            <a:avLst/>
          </a:prstGeom>
          <a:noFill/>
        </p:spPr>
        <p:txBody>
          <a:bodyPr wrap="square" rtlCol="0">
            <a:spAutoFit/>
          </a:bodyPr>
          <a:lstStyle/>
          <a:p>
            <a:r>
              <a:rPr lang="en-US" sz="1200" i="1" baseline="30000" dirty="0" smtClean="0"/>
              <a:t>1</a:t>
            </a:r>
            <a:r>
              <a:rPr lang="en-US" sz="1200" i="1" dirty="0" smtClean="0"/>
              <a:t>Data from Office of Natural Resources Revenue (ONRR) </a:t>
            </a:r>
            <a:r>
              <a:rPr lang="en-US" sz="1200" dirty="0" smtClean="0"/>
              <a:t>website</a:t>
            </a:r>
            <a:endParaRPr lang="en-US"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96614980"/>
              </p:ext>
            </p:extLst>
          </p:nvPr>
        </p:nvGraphicFramePr>
        <p:xfrm>
          <a:off x="177336" y="2133600"/>
          <a:ext cx="8789330" cy="3031698"/>
        </p:xfrm>
        <a:graphic>
          <a:graphicData uri="http://schemas.openxmlformats.org/drawingml/2006/table">
            <a:tbl>
              <a:tblPr firstRow="1" firstCol="1" bandRow="1">
                <a:tableStyleId>{5C22544A-7EE6-4342-B048-85BDC9FD1C3A}</a:tableStyleId>
              </a:tblPr>
              <a:tblGrid>
                <a:gridCol w="1312276"/>
                <a:gridCol w="1335374"/>
                <a:gridCol w="831390"/>
                <a:gridCol w="1403922"/>
                <a:gridCol w="1057974"/>
                <a:gridCol w="1383506"/>
                <a:gridCol w="1464888"/>
              </a:tblGrid>
              <a:tr h="977044">
                <a:tc>
                  <a:txBody>
                    <a:bodyPr/>
                    <a:lstStyle/>
                    <a:p>
                      <a:pPr marL="0" marR="0" algn="ctr">
                        <a:lnSpc>
                          <a:spcPct val="115000"/>
                        </a:lnSpc>
                        <a:spcBef>
                          <a:spcPts val="0"/>
                        </a:spcBef>
                        <a:spcAft>
                          <a:spcPts val="0"/>
                        </a:spcAft>
                      </a:pPr>
                      <a:r>
                        <a:rPr lang="en-US" sz="1400" dirty="0">
                          <a:effectLst/>
                        </a:rPr>
                        <a:t>Commodity</a:t>
                      </a:r>
                      <a:endParaRPr lang="en-US" sz="1700" dirty="0">
                        <a:solidFill>
                          <a:srgbClr val="000000"/>
                        </a:solidFill>
                        <a:effectLst/>
                        <a:latin typeface="Cambria"/>
                        <a:ea typeface="Calibri"/>
                        <a:cs typeface="Cambria"/>
                      </a:endParaRPr>
                    </a:p>
                  </a:txBody>
                  <a:tcPr marL="96165" marR="96165" marT="0" marB="0" anchor="ctr"/>
                </a:tc>
                <a:tc>
                  <a:txBody>
                    <a:bodyPr/>
                    <a:lstStyle/>
                    <a:p>
                      <a:pPr marL="0" marR="0" algn="ctr">
                        <a:lnSpc>
                          <a:spcPct val="115000"/>
                        </a:lnSpc>
                        <a:spcBef>
                          <a:spcPts val="0"/>
                        </a:spcBef>
                        <a:spcAft>
                          <a:spcPts val="0"/>
                        </a:spcAft>
                      </a:pPr>
                      <a:r>
                        <a:rPr lang="en-US" sz="1400">
                          <a:effectLst/>
                        </a:rPr>
                        <a:t>Value</a:t>
                      </a:r>
                      <a:endParaRPr lang="en-US" sz="1700">
                        <a:effectLst/>
                      </a:endParaRPr>
                    </a:p>
                    <a:p>
                      <a:pPr marL="0" marR="0" algn="ctr">
                        <a:lnSpc>
                          <a:spcPct val="115000"/>
                        </a:lnSpc>
                        <a:spcBef>
                          <a:spcPts val="0"/>
                        </a:spcBef>
                        <a:spcAft>
                          <a:spcPts val="0"/>
                        </a:spcAft>
                      </a:pPr>
                      <a:r>
                        <a:rPr lang="en-US" sz="1400">
                          <a:effectLst/>
                        </a:rPr>
                        <a:t>($ millions)</a:t>
                      </a:r>
                      <a:endParaRPr lang="en-US" sz="1700">
                        <a:solidFill>
                          <a:srgbClr val="000000"/>
                        </a:solidFill>
                        <a:effectLst/>
                        <a:latin typeface="Cambria"/>
                        <a:ea typeface="Calibri"/>
                        <a:cs typeface="Cambria"/>
                      </a:endParaRPr>
                    </a:p>
                  </a:txBody>
                  <a:tcPr marL="96165" marR="96165" marT="0" marB="0" anchor="ctr"/>
                </a:tc>
                <a:tc>
                  <a:txBody>
                    <a:bodyPr/>
                    <a:lstStyle/>
                    <a:p>
                      <a:pPr marL="0" marR="0" algn="ctr">
                        <a:lnSpc>
                          <a:spcPct val="115000"/>
                        </a:lnSpc>
                        <a:spcBef>
                          <a:spcPts val="0"/>
                        </a:spcBef>
                        <a:spcAft>
                          <a:spcPts val="0"/>
                        </a:spcAft>
                      </a:pPr>
                      <a:r>
                        <a:rPr lang="en-US" sz="1400">
                          <a:effectLst/>
                        </a:rPr>
                        <a:t>% of</a:t>
                      </a:r>
                      <a:endParaRPr lang="en-US" sz="1700">
                        <a:effectLst/>
                      </a:endParaRPr>
                    </a:p>
                    <a:p>
                      <a:pPr marL="0" marR="0" algn="ctr">
                        <a:lnSpc>
                          <a:spcPct val="115000"/>
                        </a:lnSpc>
                        <a:spcBef>
                          <a:spcPts val="0"/>
                        </a:spcBef>
                        <a:spcAft>
                          <a:spcPts val="0"/>
                        </a:spcAft>
                      </a:pPr>
                      <a:r>
                        <a:rPr lang="en-US" sz="1400">
                          <a:effectLst/>
                        </a:rPr>
                        <a:t>Value</a:t>
                      </a:r>
                      <a:endParaRPr lang="en-US" sz="1700">
                        <a:solidFill>
                          <a:srgbClr val="000000"/>
                        </a:solidFill>
                        <a:effectLst/>
                        <a:latin typeface="Cambria"/>
                        <a:ea typeface="Calibri"/>
                        <a:cs typeface="Cambria"/>
                      </a:endParaRPr>
                    </a:p>
                  </a:txBody>
                  <a:tcPr marL="96165" marR="96165" marT="0" marB="0" anchor="ctr"/>
                </a:tc>
                <a:tc>
                  <a:txBody>
                    <a:bodyPr/>
                    <a:lstStyle/>
                    <a:p>
                      <a:pPr marL="0" marR="0" algn="ctr">
                        <a:lnSpc>
                          <a:spcPct val="115000"/>
                        </a:lnSpc>
                        <a:spcBef>
                          <a:spcPts val="0"/>
                        </a:spcBef>
                        <a:spcAft>
                          <a:spcPts val="0"/>
                        </a:spcAft>
                      </a:pPr>
                      <a:r>
                        <a:rPr lang="en-US" sz="1400" dirty="0">
                          <a:effectLst/>
                        </a:rPr>
                        <a:t>Estimated Economic Impact</a:t>
                      </a:r>
                      <a:endParaRPr lang="en-US" sz="1700" dirty="0">
                        <a:effectLst/>
                      </a:endParaRPr>
                    </a:p>
                    <a:p>
                      <a:pPr marL="0" marR="0" algn="ctr">
                        <a:lnSpc>
                          <a:spcPct val="115000"/>
                        </a:lnSpc>
                        <a:spcBef>
                          <a:spcPts val="0"/>
                        </a:spcBef>
                        <a:spcAft>
                          <a:spcPts val="0"/>
                        </a:spcAft>
                      </a:pPr>
                      <a:r>
                        <a:rPr lang="en-US" sz="1400" dirty="0">
                          <a:effectLst/>
                        </a:rPr>
                        <a:t>($ millions)</a:t>
                      </a:r>
                      <a:endParaRPr lang="en-US" sz="1700" dirty="0">
                        <a:solidFill>
                          <a:srgbClr val="000000"/>
                        </a:solidFill>
                        <a:effectLst/>
                        <a:latin typeface="Cambria"/>
                        <a:ea typeface="Calibri"/>
                        <a:cs typeface="Cambria"/>
                      </a:endParaRPr>
                    </a:p>
                  </a:txBody>
                  <a:tcPr marL="96165" marR="96165" marT="0" marB="0" anchor="ctr"/>
                </a:tc>
                <a:tc>
                  <a:txBody>
                    <a:bodyPr/>
                    <a:lstStyle/>
                    <a:p>
                      <a:pPr marL="0" marR="0" algn="ctr">
                        <a:lnSpc>
                          <a:spcPct val="115000"/>
                        </a:lnSpc>
                        <a:spcBef>
                          <a:spcPts val="0"/>
                        </a:spcBef>
                        <a:spcAft>
                          <a:spcPts val="0"/>
                        </a:spcAft>
                      </a:pPr>
                      <a:r>
                        <a:rPr lang="en-US" sz="1400">
                          <a:effectLst/>
                        </a:rPr>
                        <a:t>% of</a:t>
                      </a:r>
                      <a:endParaRPr lang="en-US" sz="1700">
                        <a:effectLst/>
                      </a:endParaRPr>
                    </a:p>
                    <a:p>
                      <a:pPr marL="0" marR="0" algn="ctr">
                        <a:lnSpc>
                          <a:spcPct val="115000"/>
                        </a:lnSpc>
                        <a:spcBef>
                          <a:spcPts val="0"/>
                        </a:spcBef>
                        <a:spcAft>
                          <a:spcPts val="0"/>
                        </a:spcAft>
                      </a:pPr>
                      <a:r>
                        <a:rPr lang="en-US" sz="1400">
                          <a:effectLst/>
                        </a:rPr>
                        <a:t>Economic</a:t>
                      </a:r>
                      <a:endParaRPr lang="en-US" sz="1700">
                        <a:effectLst/>
                      </a:endParaRPr>
                    </a:p>
                    <a:p>
                      <a:pPr marL="0" marR="0" algn="ctr">
                        <a:lnSpc>
                          <a:spcPct val="115000"/>
                        </a:lnSpc>
                        <a:spcBef>
                          <a:spcPts val="0"/>
                        </a:spcBef>
                        <a:spcAft>
                          <a:spcPts val="0"/>
                        </a:spcAft>
                      </a:pPr>
                      <a:r>
                        <a:rPr lang="en-US" sz="1400">
                          <a:effectLst/>
                        </a:rPr>
                        <a:t>Impact</a:t>
                      </a:r>
                      <a:endParaRPr lang="en-US" sz="1700">
                        <a:solidFill>
                          <a:srgbClr val="000000"/>
                        </a:solidFill>
                        <a:effectLst/>
                        <a:latin typeface="Cambria"/>
                        <a:ea typeface="Calibri"/>
                        <a:cs typeface="Cambria"/>
                      </a:endParaRPr>
                    </a:p>
                  </a:txBody>
                  <a:tcPr marL="96165" marR="96165" marT="0" marB="0" anchor="ctr"/>
                </a:tc>
                <a:tc>
                  <a:txBody>
                    <a:bodyPr/>
                    <a:lstStyle/>
                    <a:p>
                      <a:pPr marL="0" marR="0" algn="ctr">
                        <a:lnSpc>
                          <a:spcPct val="115000"/>
                        </a:lnSpc>
                        <a:spcBef>
                          <a:spcPts val="0"/>
                        </a:spcBef>
                        <a:spcAft>
                          <a:spcPts val="0"/>
                        </a:spcAft>
                      </a:pPr>
                      <a:r>
                        <a:rPr lang="en-US" sz="1400">
                          <a:effectLst/>
                        </a:rPr>
                        <a:t>Estimated Jobs Impact</a:t>
                      </a:r>
                      <a:endParaRPr lang="en-US" sz="1700">
                        <a:effectLst/>
                      </a:endParaRPr>
                    </a:p>
                    <a:p>
                      <a:pPr marL="0" marR="0" algn="ctr">
                        <a:lnSpc>
                          <a:spcPct val="115000"/>
                        </a:lnSpc>
                        <a:spcBef>
                          <a:spcPts val="0"/>
                        </a:spcBef>
                        <a:spcAft>
                          <a:spcPts val="0"/>
                        </a:spcAft>
                      </a:pPr>
                      <a:r>
                        <a:rPr lang="en-US" sz="1400">
                          <a:effectLst/>
                        </a:rPr>
                        <a:t>(jobs)</a:t>
                      </a:r>
                      <a:endParaRPr lang="en-US" sz="1700">
                        <a:solidFill>
                          <a:srgbClr val="000000"/>
                        </a:solidFill>
                        <a:effectLst/>
                        <a:latin typeface="Cambria"/>
                        <a:ea typeface="Calibri"/>
                        <a:cs typeface="Cambria"/>
                      </a:endParaRPr>
                    </a:p>
                  </a:txBody>
                  <a:tcPr marL="96165" marR="96165" marT="0" marB="0" anchor="ctr"/>
                </a:tc>
                <a:tc>
                  <a:txBody>
                    <a:bodyPr/>
                    <a:lstStyle/>
                    <a:p>
                      <a:pPr marL="0" marR="0" algn="ctr">
                        <a:lnSpc>
                          <a:spcPct val="115000"/>
                        </a:lnSpc>
                        <a:spcBef>
                          <a:spcPts val="0"/>
                        </a:spcBef>
                        <a:spcAft>
                          <a:spcPts val="0"/>
                        </a:spcAft>
                      </a:pPr>
                      <a:r>
                        <a:rPr lang="en-US" sz="1400">
                          <a:effectLst/>
                        </a:rPr>
                        <a:t>% of</a:t>
                      </a:r>
                      <a:endParaRPr lang="en-US" sz="1700">
                        <a:effectLst/>
                      </a:endParaRPr>
                    </a:p>
                    <a:p>
                      <a:pPr marL="0" marR="0" algn="ctr">
                        <a:lnSpc>
                          <a:spcPct val="115000"/>
                        </a:lnSpc>
                        <a:spcBef>
                          <a:spcPts val="0"/>
                        </a:spcBef>
                        <a:spcAft>
                          <a:spcPts val="0"/>
                        </a:spcAft>
                      </a:pPr>
                      <a:r>
                        <a:rPr lang="en-US" sz="1400">
                          <a:effectLst/>
                        </a:rPr>
                        <a:t>Estimated Jobs</a:t>
                      </a:r>
                      <a:endParaRPr lang="en-US" sz="1700">
                        <a:effectLst/>
                      </a:endParaRPr>
                    </a:p>
                    <a:p>
                      <a:pPr marL="0" marR="0" algn="ctr">
                        <a:lnSpc>
                          <a:spcPct val="115000"/>
                        </a:lnSpc>
                        <a:spcBef>
                          <a:spcPts val="0"/>
                        </a:spcBef>
                        <a:spcAft>
                          <a:spcPts val="0"/>
                        </a:spcAft>
                      </a:pPr>
                      <a:r>
                        <a:rPr lang="en-US" sz="1400">
                          <a:effectLst/>
                        </a:rPr>
                        <a:t>Impact</a:t>
                      </a:r>
                      <a:endParaRPr lang="en-US" sz="1700">
                        <a:solidFill>
                          <a:srgbClr val="000000"/>
                        </a:solidFill>
                        <a:effectLst/>
                        <a:latin typeface="Cambria"/>
                        <a:ea typeface="Calibri"/>
                        <a:cs typeface="Cambria"/>
                      </a:endParaRPr>
                    </a:p>
                  </a:txBody>
                  <a:tcPr marL="96165" marR="96165" marT="0" marB="0" anchor="ctr"/>
                </a:tc>
              </a:tr>
              <a:tr h="260425">
                <a:tc>
                  <a:txBody>
                    <a:bodyPr/>
                    <a:lstStyle/>
                    <a:p>
                      <a:pPr marL="0" marR="0">
                        <a:lnSpc>
                          <a:spcPct val="115000"/>
                        </a:lnSpc>
                        <a:spcBef>
                          <a:spcPts val="0"/>
                        </a:spcBef>
                        <a:spcAft>
                          <a:spcPts val="0"/>
                        </a:spcAft>
                      </a:pPr>
                      <a:r>
                        <a:rPr lang="en-US" sz="1400">
                          <a:effectLst/>
                        </a:rPr>
                        <a:t>Energy </a:t>
                      </a:r>
                      <a:endParaRPr lang="en-US" sz="1700">
                        <a:solidFill>
                          <a:srgbClr val="000000"/>
                        </a:solidFill>
                        <a:effectLst/>
                        <a:latin typeface="Cambria"/>
                        <a:ea typeface="Calibri"/>
                        <a:cs typeface="Cambria"/>
                      </a:endParaRPr>
                    </a:p>
                  </a:txBody>
                  <a:tcPr marL="96165" marR="96165" marT="0" marB="0"/>
                </a:tc>
                <a:tc>
                  <a:txBody>
                    <a:bodyPr/>
                    <a:lstStyle/>
                    <a:p>
                      <a:pPr marL="0" marR="0" algn="ctr">
                        <a:lnSpc>
                          <a:spcPct val="115000"/>
                        </a:lnSpc>
                        <a:spcBef>
                          <a:spcPts val="0"/>
                        </a:spcBef>
                        <a:spcAft>
                          <a:spcPts val="0"/>
                        </a:spcAft>
                      </a:pPr>
                      <a:r>
                        <a:rPr lang="en-US" sz="1400">
                          <a:effectLst/>
                        </a:rPr>
                        <a:t>2,483</a:t>
                      </a:r>
                      <a:endParaRPr lang="en-US" sz="1700">
                        <a:solidFill>
                          <a:srgbClr val="000000"/>
                        </a:solidFill>
                        <a:effectLst/>
                        <a:latin typeface="Cambria"/>
                        <a:ea typeface="Calibri"/>
                        <a:cs typeface="Cambria"/>
                      </a:endParaRPr>
                    </a:p>
                  </a:txBody>
                  <a:tcPr marL="96165" marR="96165" marT="0" marB="0" anchor="ctr"/>
                </a:tc>
                <a:tc>
                  <a:txBody>
                    <a:bodyPr/>
                    <a:lstStyle/>
                    <a:p>
                      <a:pPr marL="0" marR="0" algn="ctr">
                        <a:lnSpc>
                          <a:spcPct val="115000"/>
                        </a:lnSpc>
                        <a:spcBef>
                          <a:spcPts val="0"/>
                        </a:spcBef>
                        <a:spcAft>
                          <a:spcPts val="0"/>
                        </a:spcAft>
                      </a:pPr>
                      <a:r>
                        <a:rPr lang="en-US" sz="1400">
                          <a:effectLst/>
                        </a:rPr>
                        <a:t>68</a:t>
                      </a:r>
                      <a:endParaRPr lang="en-US" sz="1700">
                        <a:solidFill>
                          <a:srgbClr val="000000"/>
                        </a:solidFill>
                        <a:effectLst/>
                        <a:latin typeface="Cambria"/>
                        <a:ea typeface="Calibri"/>
                        <a:cs typeface="Cambria"/>
                      </a:endParaRPr>
                    </a:p>
                  </a:txBody>
                  <a:tcPr marL="96165" marR="96165" marT="0" marB="0"/>
                </a:tc>
                <a:tc>
                  <a:txBody>
                    <a:bodyPr/>
                    <a:lstStyle/>
                    <a:p>
                      <a:pPr marL="0" marR="0" algn="ctr">
                        <a:lnSpc>
                          <a:spcPct val="115000"/>
                        </a:lnSpc>
                        <a:spcBef>
                          <a:spcPts val="0"/>
                        </a:spcBef>
                        <a:spcAft>
                          <a:spcPts val="0"/>
                        </a:spcAft>
                      </a:pPr>
                      <a:r>
                        <a:rPr lang="en-US" sz="1400">
                          <a:effectLst/>
                        </a:rPr>
                        <a:t>10,473</a:t>
                      </a:r>
                      <a:endParaRPr lang="en-US" sz="1700">
                        <a:solidFill>
                          <a:srgbClr val="000000"/>
                        </a:solidFill>
                        <a:effectLst/>
                        <a:latin typeface="Cambria"/>
                        <a:ea typeface="Calibri"/>
                        <a:cs typeface="Cambria"/>
                      </a:endParaRPr>
                    </a:p>
                  </a:txBody>
                  <a:tcPr marL="96165" marR="96165" marT="0" marB="0" anchor="ctr"/>
                </a:tc>
                <a:tc>
                  <a:txBody>
                    <a:bodyPr/>
                    <a:lstStyle/>
                    <a:p>
                      <a:pPr marL="0" marR="0" algn="ctr">
                        <a:lnSpc>
                          <a:spcPct val="115000"/>
                        </a:lnSpc>
                        <a:spcBef>
                          <a:spcPts val="0"/>
                        </a:spcBef>
                        <a:spcAft>
                          <a:spcPts val="0"/>
                        </a:spcAft>
                      </a:pPr>
                      <a:r>
                        <a:rPr lang="en-US" sz="1400">
                          <a:effectLst/>
                        </a:rPr>
                        <a:t>72</a:t>
                      </a:r>
                      <a:endParaRPr lang="en-US" sz="1700">
                        <a:solidFill>
                          <a:srgbClr val="000000"/>
                        </a:solidFill>
                        <a:effectLst/>
                        <a:latin typeface="Cambria"/>
                        <a:ea typeface="Calibri"/>
                        <a:cs typeface="Cambria"/>
                      </a:endParaRPr>
                    </a:p>
                  </a:txBody>
                  <a:tcPr marL="96165" marR="96165" marT="0" marB="0"/>
                </a:tc>
                <a:tc>
                  <a:txBody>
                    <a:bodyPr/>
                    <a:lstStyle/>
                    <a:p>
                      <a:pPr marL="0" marR="0" algn="ctr">
                        <a:lnSpc>
                          <a:spcPct val="115000"/>
                        </a:lnSpc>
                        <a:spcBef>
                          <a:spcPts val="0"/>
                        </a:spcBef>
                        <a:spcAft>
                          <a:spcPts val="0"/>
                        </a:spcAft>
                      </a:pPr>
                      <a:r>
                        <a:rPr lang="en-US" sz="1400">
                          <a:effectLst/>
                        </a:rPr>
                        <a:t>89,363</a:t>
                      </a:r>
                      <a:endParaRPr lang="en-US" sz="1700">
                        <a:solidFill>
                          <a:srgbClr val="000000"/>
                        </a:solidFill>
                        <a:effectLst/>
                        <a:latin typeface="Cambria"/>
                        <a:ea typeface="Calibri"/>
                        <a:cs typeface="Cambria"/>
                      </a:endParaRPr>
                    </a:p>
                  </a:txBody>
                  <a:tcPr marL="96165" marR="96165" marT="0" marB="0" anchor="ctr"/>
                </a:tc>
                <a:tc>
                  <a:txBody>
                    <a:bodyPr/>
                    <a:lstStyle/>
                    <a:p>
                      <a:pPr marL="0" marR="0" algn="ctr">
                        <a:lnSpc>
                          <a:spcPct val="115000"/>
                        </a:lnSpc>
                        <a:spcBef>
                          <a:spcPts val="0"/>
                        </a:spcBef>
                        <a:spcAft>
                          <a:spcPts val="0"/>
                        </a:spcAft>
                      </a:pPr>
                      <a:r>
                        <a:rPr lang="en-US" sz="1400">
                          <a:effectLst/>
                        </a:rPr>
                        <a:t>65</a:t>
                      </a:r>
                      <a:endParaRPr lang="en-US" sz="1700">
                        <a:solidFill>
                          <a:srgbClr val="000000"/>
                        </a:solidFill>
                        <a:effectLst/>
                        <a:latin typeface="Cambria"/>
                        <a:ea typeface="Calibri"/>
                        <a:cs typeface="Cambria"/>
                      </a:endParaRPr>
                    </a:p>
                  </a:txBody>
                  <a:tcPr marL="96165" marR="96165" marT="0" marB="0"/>
                </a:tc>
              </a:tr>
              <a:tr h="260425">
                <a:tc>
                  <a:txBody>
                    <a:bodyPr/>
                    <a:lstStyle/>
                    <a:p>
                      <a:pPr marL="0" marR="0">
                        <a:lnSpc>
                          <a:spcPct val="115000"/>
                        </a:lnSpc>
                        <a:spcBef>
                          <a:spcPts val="0"/>
                        </a:spcBef>
                        <a:spcAft>
                          <a:spcPts val="0"/>
                        </a:spcAft>
                      </a:pPr>
                      <a:r>
                        <a:rPr lang="en-US" sz="1400">
                          <a:effectLst/>
                        </a:rPr>
                        <a:t>Minerals </a:t>
                      </a:r>
                      <a:endParaRPr lang="en-US" sz="1700">
                        <a:solidFill>
                          <a:srgbClr val="000000"/>
                        </a:solidFill>
                        <a:effectLst/>
                        <a:latin typeface="Cambria"/>
                        <a:ea typeface="Calibri"/>
                        <a:cs typeface="Cambria"/>
                      </a:endParaRPr>
                    </a:p>
                  </a:txBody>
                  <a:tcPr marL="96165" marR="96165" marT="0" marB="0"/>
                </a:tc>
                <a:tc>
                  <a:txBody>
                    <a:bodyPr/>
                    <a:lstStyle/>
                    <a:p>
                      <a:pPr marL="0" marR="0" algn="ctr">
                        <a:lnSpc>
                          <a:spcPct val="115000"/>
                        </a:lnSpc>
                        <a:spcBef>
                          <a:spcPts val="0"/>
                        </a:spcBef>
                        <a:spcAft>
                          <a:spcPts val="0"/>
                        </a:spcAft>
                      </a:pPr>
                      <a:r>
                        <a:rPr lang="en-US" sz="1400">
                          <a:effectLst/>
                        </a:rPr>
                        <a:t>635</a:t>
                      </a:r>
                      <a:endParaRPr lang="en-US" sz="1700">
                        <a:solidFill>
                          <a:srgbClr val="000000"/>
                        </a:solidFill>
                        <a:effectLst/>
                        <a:latin typeface="Cambria"/>
                        <a:ea typeface="Calibri"/>
                        <a:cs typeface="Cambria"/>
                      </a:endParaRPr>
                    </a:p>
                  </a:txBody>
                  <a:tcPr marL="96165" marR="96165" marT="0" marB="0" anchor="ctr"/>
                </a:tc>
                <a:tc>
                  <a:txBody>
                    <a:bodyPr/>
                    <a:lstStyle/>
                    <a:p>
                      <a:pPr marL="0" marR="0" algn="ctr">
                        <a:lnSpc>
                          <a:spcPct val="115000"/>
                        </a:lnSpc>
                        <a:spcBef>
                          <a:spcPts val="0"/>
                        </a:spcBef>
                        <a:spcAft>
                          <a:spcPts val="0"/>
                        </a:spcAft>
                      </a:pPr>
                      <a:r>
                        <a:rPr lang="en-US" sz="1400">
                          <a:effectLst/>
                        </a:rPr>
                        <a:t>17</a:t>
                      </a:r>
                      <a:endParaRPr lang="en-US" sz="1700">
                        <a:solidFill>
                          <a:srgbClr val="000000"/>
                        </a:solidFill>
                        <a:effectLst/>
                        <a:latin typeface="Cambria"/>
                        <a:ea typeface="Calibri"/>
                        <a:cs typeface="Cambria"/>
                      </a:endParaRPr>
                    </a:p>
                  </a:txBody>
                  <a:tcPr marL="96165" marR="96165" marT="0" marB="0"/>
                </a:tc>
                <a:tc>
                  <a:txBody>
                    <a:bodyPr/>
                    <a:lstStyle/>
                    <a:p>
                      <a:pPr marL="0" marR="0" algn="ctr">
                        <a:lnSpc>
                          <a:spcPct val="115000"/>
                        </a:lnSpc>
                        <a:spcBef>
                          <a:spcPts val="0"/>
                        </a:spcBef>
                        <a:spcAft>
                          <a:spcPts val="0"/>
                        </a:spcAft>
                      </a:pPr>
                      <a:r>
                        <a:rPr lang="en-US" sz="1400">
                          <a:effectLst/>
                        </a:rPr>
                        <a:t>1,836</a:t>
                      </a:r>
                      <a:endParaRPr lang="en-US" sz="1700">
                        <a:solidFill>
                          <a:srgbClr val="000000"/>
                        </a:solidFill>
                        <a:effectLst/>
                        <a:latin typeface="Cambria"/>
                        <a:ea typeface="Calibri"/>
                        <a:cs typeface="Cambria"/>
                      </a:endParaRPr>
                    </a:p>
                  </a:txBody>
                  <a:tcPr marL="96165" marR="96165" marT="0" marB="0" anchor="ctr"/>
                </a:tc>
                <a:tc>
                  <a:txBody>
                    <a:bodyPr/>
                    <a:lstStyle/>
                    <a:p>
                      <a:pPr marL="0" marR="0" algn="ctr">
                        <a:lnSpc>
                          <a:spcPct val="115000"/>
                        </a:lnSpc>
                        <a:spcBef>
                          <a:spcPts val="0"/>
                        </a:spcBef>
                        <a:spcAft>
                          <a:spcPts val="0"/>
                        </a:spcAft>
                      </a:pPr>
                      <a:r>
                        <a:rPr lang="en-US" sz="1400">
                          <a:effectLst/>
                        </a:rPr>
                        <a:t>13</a:t>
                      </a:r>
                      <a:endParaRPr lang="en-US" sz="1700">
                        <a:solidFill>
                          <a:srgbClr val="000000"/>
                        </a:solidFill>
                        <a:effectLst/>
                        <a:latin typeface="Cambria"/>
                        <a:ea typeface="Calibri"/>
                        <a:cs typeface="Cambria"/>
                      </a:endParaRPr>
                    </a:p>
                  </a:txBody>
                  <a:tcPr marL="96165" marR="96165" marT="0" marB="0"/>
                </a:tc>
                <a:tc>
                  <a:txBody>
                    <a:bodyPr/>
                    <a:lstStyle/>
                    <a:p>
                      <a:pPr marL="0" marR="0" algn="ctr">
                        <a:lnSpc>
                          <a:spcPct val="115000"/>
                        </a:lnSpc>
                        <a:spcBef>
                          <a:spcPts val="0"/>
                        </a:spcBef>
                        <a:spcAft>
                          <a:spcPts val="0"/>
                        </a:spcAft>
                      </a:pPr>
                      <a:r>
                        <a:rPr lang="en-US" sz="1400">
                          <a:effectLst/>
                        </a:rPr>
                        <a:t>31,580</a:t>
                      </a:r>
                      <a:endParaRPr lang="en-US" sz="1700">
                        <a:solidFill>
                          <a:srgbClr val="000000"/>
                        </a:solidFill>
                        <a:effectLst/>
                        <a:latin typeface="Cambria"/>
                        <a:ea typeface="Calibri"/>
                        <a:cs typeface="Cambria"/>
                      </a:endParaRPr>
                    </a:p>
                  </a:txBody>
                  <a:tcPr marL="96165" marR="96165" marT="0" marB="0" anchor="ctr"/>
                </a:tc>
                <a:tc>
                  <a:txBody>
                    <a:bodyPr/>
                    <a:lstStyle/>
                    <a:p>
                      <a:pPr marL="0" marR="0" algn="ctr">
                        <a:lnSpc>
                          <a:spcPct val="115000"/>
                        </a:lnSpc>
                        <a:spcBef>
                          <a:spcPts val="0"/>
                        </a:spcBef>
                        <a:spcAft>
                          <a:spcPts val="0"/>
                        </a:spcAft>
                      </a:pPr>
                      <a:r>
                        <a:rPr lang="en-US" sz="1400">
                          <a:effectLst/>
                        </a:rPr>
                        <a:t>23</a:t>
                      </a:r>
                      <a:endParaRPr lang="en-US" sz="1700">
                        <a:solidFill>
                          <a:srgbClr val="000000"/>
                        </a:solidFill>
                        <a:effectLst/>
                        <a:latin typeface="Cambria"/>
                        <a:ea typeface="Calibri"/>
                        <a:cs typeface="Cambria"/>
                      </a:endParaRPr>
                    </a:p>
                  </a:txBody>
                  <a:tcPr marL="96165" marR="96165" marT="0" marB="0"/>
                </a:tc>
              </a:tr>
              <a:tr h="487692">
                <a:tc>
                  <a:txBody>
                    <a:bodyPr/>
                    <a:lstStyle/>
                    <a:p>
                      <a:pPr marL="0" marR="0">
                        <a:lnSpc>
                          <a:spcPct val="115000"/>
                        </a:lnSpc>
                        <a:spcBef>
                          <a:spcPts val="0"/>
                        </a:spcBef>
                        <a:spcAft>
                          <a:spcPts val="0"/>
                        </a:spcAft>
                      </a:pPr>
                      <a:r>
                        <a:rPr lang="en-US" sz="1400" b="1" dirty="0">
                          <a:solidFill>
                            <a:schemeClr val="tx1"/>
                          </a:solidFill>
                          <a:effectLst/>
                        </a:rPr>
                        <a:t>SUB-TOTAL</a:t>
                      </a:r>
                      <a:endParaRPr lang="en-US" sz="1700" b="1" dirty="0">
                        <a:solidFill>
                          <a:schemeClr val="tx1"/>
                        </a:solidFill>
                        <a:effectLst/>
                        <a:latin typeface="Cambria"/>
                        <a:ea typeface="Calibri"/>
                        <a:cs typeface="Cambria"/>
                      </a:endParaRPr>
                    </a:p>
                  </a:txBody>
                  <a:tcPr marL="96165" marR="96165" marT="0" marB="0" anchor="ctr"/>
                </a:tc>
                <a:tc>
                  <a:txBody>
                    <a:bodyPr/>
                    <a:lstStyle/>
                    <a:p>
                      <a:pPr marL="0" marR="0" algn="ctr">
                        <a:lnSpc>
                          <a:spcPct val="115000"/>
                        </a:lnSpc>
                        <a:spcBef>
                          <a:spcPts val="0"/>
                        </a:spcBef>
                        <a:spcAft>
                          <a:spcPts val="0"/>
                        </a:spcAft>
                      </a:pPr>
                      <a:r>
                        <a:rPr lang="en-US" sz="1400" b="1" dirty="0">
                          <a:effectLst/>
                        </a:rPr>
                        <a:t>3,118</a:t>
                      </a:r>
                      <a:endParaRPr lang="en-US" sz="1700" b="1" dirty="0">
                        <a:solidFill>
                          <a:srgbClr val="000000"/>
                        </a:solidFill>
                        <a:effectLst/>
                        <a:latin typeface="Cambria"/>
                        <a:ea typeface="Calibri"/>
                        <a:cs typeface="Cambria"/>
                      </a:endParaRPr>
                    </a:p>
                  </a:txBody>
                  <a:tcPr marL="96165" marR="96165" marT="0" marB="0" anchor="ctr"/>
                </a:tc>
                <a:tc>
                  <a:txBody>
                    <a:bodyPr/>
                    <a:lstStyle/>
                    <a:p>
                      <a:pPr marL="0" marR="0" algn="ctr">
                        <a:lnSpc>
                          <a:spcPct val="115000"/>
                        </a:lnSpc>
                        <a:spcBef>
                          <a:spcPts val="0"/>
                        </a:spcBef>
                        <a:spcAft>
                          <a:spcPts val="0"/>
                        </a:spcAft>
                      </a:pPr>
                      <a:r>
                        <a:rPr lang="en-US" sz="1400" b="1" dirty="0">
                          <a:effectLst/>
                        </a:rPr>
                        <a:t>85</a:t>
                      </a:r>
                      <a:endParaRPr lang="en-US" sz="1700" b="1" dirty="0">
                        <a:solidFill>
                          <a:srgbClr val="000000"/>
                        </a:solidFill>
                        <a:effectLst/>
                        <a:latin typeface="Cambria"/>
                        <a:ea typeface="Calibri"/>
                        <a:cs typeface="Cambria"/>
                      </a:endParaRPr>
                    </a:p>
                  </a:txBody>
                  <a:tcPr marL="96165" marR="96165" marT="0" marB="0" anchor="ctr"/>
                </a:tc>
                <a:tc>
                  <a:txBody>
                    <a:bodyPr/>
                    <a:lstStyle/>
                    <a:p>
                      <a:pPr marL="0" marR="0" algn="ctr">
                        <a:lnSpc>
                          <a:spcPct val="115000"/>
                        </a:lnSpc>
                        <a:spcBef>
                          <a:spcPts val="0"/>
                        </a:spcBef>
                        <a:spcAft>
                          <a:spcPts val="0"/>
                        </a:spcAft>
                      </a:pPr>
                      <a:r>
                        <a:rPr lang="en-US" sz="1400" b="1" dirty="0">
                          <a:effectLst/>
                        </a:rPr>
                        <a:t>12,309</a:t>
                      </a:r>
                      <a:endParaRPr lang="en-US" sz="1700" b="1" dirty="0">
                        <a:solidFill>
                          <a:srgbClr val="000000"/>
                        </a:solidFill>
                        <a:effectLst/>
                        <a:latin typeface="Cambria"/>
                        <a:ea typeface="Calibri"/>
                        <a:cs typeface="Cambria"/>
                      </a:endParaRPr>
                    </a:p>
                  </a:txBody>
                  <a:tcPr marL="96165" marR="96165" marT="0" marB="0" anchor="ctr"/>
                </a:tc>
                <a:tc>
                  <a:txBody>
                    <a:bodyPr/>
                    <a:lstStyle/>
                    <a:p>
                      <a:pPr marL="0" marR="0" algn="ctr">
                        <a:lnSpc>
                          <a:spcPct val="115000"/>
                        </a:lnSpc>
                        <a:spcBef>
                          <a:spcPts val="0"/>
                        </a:spcBef>
                        <a:spcAft>
                          <a:spcPts val="0"/>
                        </a:spcAft>
                      </a:pPr>
                      <a:r>
                        <a:rPr lang="en-US" sz="1400" b="1" dirty="0">
                          <a:effectLst/>
                        </a:rPr>
                        <a:t>85</a:t>
                      </a:r>
                      <a:endParaRPr lang="en-US" sz="1700" b="1" dirty="0">
                        <a:solidFill>
                          <a:srgbClr val="000000"/>
                        </a:solidFill>
                        <a:effectLst/>
                        <a:latin typeface="Cambria"/>
                        <a:ea typeface="Calibri"/>
                        <a:cs typeface="Cambria"/>
                      </a:endParaRPr>
                    </a:p>
                  </a:txBody>
                  <a:tcPr marL="96165" marR="96165" marT="0" marB="0" anchor="ctr"/>
                </a:tc>
                <a:tc>
                  <a:txBody>
                    <a:bodyPr/>
                    <a:lstStyle/>
                    <a:p>
                      <a:pPr marL="0" marR="0" algn="ctr">
                        <a:lnSpc>
                          <a:spcPct val="115000"/>
                        </a:lnSpc>
                        <a:spcBef>
                          <a:spcPts val="0"/>
                        </a:spcBef>
                        <a:spcAft>
                          <a:spcPts val="0"/>
                        </a:spcAft>
                      </a:pPr>
                      <a:r>
                        <a:rPr lang="en-US" sz="1400" b="1" dirty="0">
                          <a:effectLst/>
                        </a:rPr>
                        <a:t>120,943</a:t>
                      </a:r>
                      <a:endParaRPr lang="en-US" sz="1700" b="1" dirty="0">
                        <a:solidFill>
                          <a:srgbClr val="000000"/>
                        </a:solidFill>
                        <a:effectLst/>
                        <a:latin typeface="Cambria"/>
                        <a:ea typeface="Calibri"/>
                        <a:cs typeface="Cambria"/>
                      </a:endParaRPr>
                    </a:p>
                  </a:txBody>
                  <a:tcPr marL="96165" marR="96165" marT="0" marB="0" anchor="ctr"/>
                </a:tc>
                <a:tc>
                  <a:txBody>
                    <a:bodyPr/>
                    <a:lstStyle/>
                    <a:p>
                      <a:pPr marL="0" marR="0" algn="ctr">
                        <a:lnSpc>
                          <a:spcPct val="115000"/>
                        </a:lnSpc>
                        <a:spcBef>
                          <a:spcPts val="0"/>
                        </a:spcBef>
                        <a:spcAft>
                          <a:spcPts val="0"/>
                        </a:spcAft>
                      </a:pPr>
                      <a:r>
                        <a:rPr lang="en-US" sz="1400" b="1" dirty="0">
                          <a:effectLst/>
                        </a:rPr>
                        <a:t>88</a:t>
                      </a:r>
                      <a:endParaRPr lang="en-US" sz="1700" b="1" dirty="0">
                        <a:solidFill>
                          <a:srgbClr val="000000"/>
                        </a:solidFill>
                        <a:effectLst/>
                        <a:latin typeface="Cambria"/>
                        <a:ea typeface="Calibri"/>
                        <a:cs typeface="Cambria"/>
                      </a:endParaRPr>
                    </a:p>
                  </a:txBody>
                  <a:tcPr marL="96165" marR="96165" marT="0" marB="0" anchor="ctr"/>
                </a:tc>
              </a:tr>
              <a:tr h="260425">
                <a:tc>
                  <a:txBody>
                    <a:bodyPr/>
                    <a:lstStyle/>
                    <a:p>
                      <a:pPr marL="0" marR="0">
                        <a:lnSpc>
                          <a:spcPct val="115000"/>
                        </a:lnSpc>
                        <a:spcBef>
                          <a:spcPts val="0"/>
                        </a:spcBef>
                        <a:spcAft>
                          <a:spcPts val="0"/>
                        </a:spcAft>
                      </a:pPr>
                      <a:r>
                        <a:rPr lang="en-US" sz="1400">
                          <a:effectLst/>
                        </a:rPr>
                        <a:t>Irrigation </a:t>
                      </a:r>
                      <a:endParaRPr lang="en-US" sz="1700">
                        <a:solidFill>
                          <a:srgbClr val="000000"/>
                        </a:solidFill>
                        <a:effectLst/>
                        <a:latin typeface="Cambria"/>
                        <a:ea typeface="Calibri"/>
                        <a:cs typeface="Cambria"/>
                      </a:endParaRPr>
                    </a:p>
                  </a:txBody>
                  <a:tcPr marL="96165" marR="96165" marT="0" marB="0"/>
                </a:tc>
                <a:tc>
                  <a:txBody>
                    <a:bodyPr/>
                    <a:lstStyle/>
                    <a:p>
                      <a:pPr marL="0" marR="0" algn="ctr">
                        <a:lnSpc>
                          <a:spcPct val="115000"/>
                        </a:lnSpc>
                        <a:spcBef>
                          <a:spcPts val="0"/>
                        </a:spcBef>
                        <a:spcAft>
                          <a:spcPts val="0"/>
                        </a:spcAft>
                      </a:pPr>
                      <a:r>
                        <a:rPr lang="en-US" sz="1400">
                          <a:effectLst/>
                        </a:rPr>
                        <a:t>471</a:t>
                      </a:r>
                      <a:endParaRPr lang="en-US" sz="1700">
                        <a:solidFill>
                          <a:srgbClr val="000000"/>
                        </a:solidFill>
                        <a:effectLst/>
                        <a:latin typeface="Cambria"/>
                        <a:ea typeface="Calibri"/>
                        <a:cs typeface="Cambria"/>
                      </a:endParaRPr>
                    </a:p>
                  </a:txBody>
                  <a:tcPr marL="96165" marR="96165" marT="0" marB="0" anchor="ctr"/>
                </a:tc>
                <a:tc>
                  <a:txBody>
                    <a:bodyPr/>
                    <a:lstStyle/>
                    <a:p>
                      <a:pPr marL="0" marR="0" algn="ctr">
                        <a:lnSpc>
                          <a:spcPct val="115000"/>
                        </a:lnSpc>
                        <a:spcBef>
                          <a:spcPts val="0"/>
                        </a:spcBef>
                        <a:spcAft>
                          <a:spcPts val="0"/>
                        </a:spcAft>
                      </a:pPr>
                      <a:r>
                        <a:rPr lang="en-US" sz="1400" dirty="0">
                          <a:effectLst/>
                        </a:rPr>
                        <a:t>13</a:t>
                      </a:r>
                      <a:endParaRPr lang="en-US" sz="1700" dirty="0">
                        <a:solidFill>
                          <a:srgbClr val="000000"/>
                        </a:solidFill>
                        <a:effectLst/>
                        <a:latin typeface="Cambria"/>
                        <a:ea typeface="Calibri"/>
                        <a:cs typeface="Cambria"/>
                      </a:endParaRPr>
                    </a:p>
                  </a:txBody>
                  <a:tcPr marL="96165" marR="96165" marT="0" marB="0"/>
                </a:tc>
                <a:tc>
                  <a:txBody>
                    <a:bodyPr/>
                    <a:lstStyle/>
                    <a:p>
                      <a:pPr marL="0" marR="0" algn="ctr">
                        <a:lnSpc>
                          <a:spcPct val="115000"/>
                        </a:lnSpc>
                        <a:spcBef>
                          <a:spcPts val="0"/>
                        </a:spcBef>
                        <a:spcAft>
                          <a:spcPts val="0"/>
                        </a:spcAft>
                      </a:pPr>
                      <a:r>
                        <a:rPr lang="en-US" sz="1400" dirty="0">
                          <a:effectLst/>
                        </a:rPr>
                        <a:t>1,330</a:t>
                      </a:r>
                      <a:endParaRPr lang="en-US" sz="1700" dirty="0">
                        <a:solidFill>
                          <a:srgbClr val="000000"/>
                        </a:solidFill>
                        <a:effectLst/>
                        <a:latin typeface="Cambria"/>
                        <a:ea typeface="Calibri"/>
                        <a:cs typeface="Cambria"/>
                      </a:endParaRPr>
                    </a:p>
                  </a:txBody>
                  <a:tcPr marL="96165" marR="96165" marT="0" marB="0" anchor="ctr"/>
                </a:tc>
                <a:tc>
                  <a:txBody>
                    <a:bodyPr/>
                    <a:lstStyle/>
                    <a:p>
                      <a:pPr marL="0" marR="0" algn="ctr">
                        <a:lnSpc>
                          <a:spcPct val="115000"/>
                        </a:lnSpc>
                        <a:spcBef>
                          <a:spcPts val="0"/>
                        </a:spcBef>
                        <a:spcAft>
                          <a:spcPts val="0"/>
                        </a:spcAft>
                      </a:pPr>
                      <a:r>
                        <a:rPr lang="en-US" sz="1400" dirty="0">
                          <a:effectLst/>
                        </a:rPr>
                        <a:t>9</a:t>
                      </a:r>
                      <a:endParaRPr lang="en-US" sz="1700" dirty="0">
                        <a:solidFill>
                          <a:srgbClr val="000000"/>
                        </a:solidFill>
                        <a:effectLst/>
                        <a:latin typeface="Cambria"/>
                        <a:ea typeface="Calibri"/>
                        <a:cs typeface="Cambria"/>
                      </a:endParaRPr>
                    </a:p>
                  </a:txBody>
                  <a:tcPr marL="96165" marR="96165" marT="0" marB="0"/>
                </a:tc>
                <a:tc>
                  <a:txBody>
                    <a:bodyPr/>
                    <a:lstStyle/>
                    <a:p>
                      <a:pPr marL="0" marR="0" algn="ctr">
                        <a:lnSpc>
                          <a:spcPct val="115000"/>
                        </a:lnSpc>
                        <a:spcBef>
                          <a:spcPts val="0"/>
                        </a:spcBef>
                        <a:spcAft>
                          <a:spcPts val="0"/>
                        </a:spcAft>
                      </a:pPr>
                      <a:r>
                        <a:rPr lang="en-US" sz="1400" dirty="0">
                          <a:effectLst/>
                        </a:rPr>
                        <a:t>12,448</a:t>
                      </a:r>
                      <a:endParaRPr lang="en-US" sz="1700" dirty="0">
                        <a:solidFill>
                          <a:srgbClr val="000000"/>
                        </a:solidFill>
                        <a:effectLst/>
                        <a:latin typeface="Cambria"/>
                        <a:ea typeface="Calibri"/>
                        <a:cs typeface="Cambria"/>
                      </a:endParaRPr>
                    </a:p>
                  </a:txBody>
                  <a:tcPr marL="96165" marR="96165" marT="0" marB="0" anchor="ctr"/>
                </a:tc>
                <a:tc>
                  <a:txBody>
                    <a:bodyPr/>
                    <a:lstStyle/>
                    <a:p>
                      <a:pPr marL="0" marR="0" algn="ctr">
                        <a:lnSpc>
                          <a:spcPct val="115000"/>
                        </a:lnSpc>
                        <a:spcBef>
                          <a:spcPts val="0"/>
                        </a:spcBef>
                        <a:spcAft>
                          <a:spcPts val="0"/>
                        </a:spcAft>
                      </a:pPr>
                      <a:r>
                        <a:rPr lang="en-US" sz="1400" dirty="0">
                          <a:effectLst/>
                        </a:rPr>
                        <a:t>9</a:t>
                      </a:r>
                      <a:endParaRPr lang="en-US" sz="1700" dirty="0">
                        <a:solidFill>
                          <a:srgbClr val="000000"/>
                        </a:solidFill>
                        <a:effectLst/>
                        <a:latin typeface="Cambria"/>
                        <a:ea typeface="Calibri"/>
                        <a:cs typeface="Cambria"/>
                      </a:endParaRPr>
                    </a:p>
                  </a:txBody>
                  <a:tcPr marL="96165" marR="96165" marT="0" marB="0"/>
                </a:tc>
              </a:tr>
              <a:tr h="260425">
                <a:tc>
                  <a:txBody>
                    <a:bodyPr/>
                    <a:lstStyle/>
                    <a:p>
                      <a:pPr marL="0" marR="0">
                        <a:lnSpc>
                          <a:spcPct val="115000"/>
                        </a:lnSpc>
                        <a:spcBef>
                          <a:spcPts val="0"/>
                        </a:spcBef>
                        <a:spcAft>
                          <a:spcPts val="0"/>
                        </a:spcAft>
                      </a:pPr>
                      <a:r>
                        <a:rPr lang="en-US" sz="1400">
                          <a:effectLst/>
                        </a:rPr>
                        <a:t>Timber</a:t>
                      </a:r>
                      <a:endParaRPr lang="en-US" sz="1700">
                        <a:solidFill>
                          <a:srgbClr val="000000"/>
                        </a:solidFill>
                        <a:effectLst/>
                        <a:latin typeface="Cambria"/>
                        <a:ea typeface="Calibri"/>
                        <a:cs typeface="Cambria"/>
                      </a:endParaRPr>
                    </a:p>
                  </a:txBody>
                  <a:tcPr marL="96165" marR="96165" marT="0" marB="0"/>
                </a:tc>
                <a:tc>
                  <a:txBody>
                    <a:bodyPr/>
                    <a:lstStyle/>
                    <a:p>
                      <a:pPr marL="0" marR="0" algn="ctr">
                        <a:lnSpc>
                          <a:spcPct val="115000"/>
                        </a:lnSpc>
                        <a:spcBef>
                          <a:spcPts val="0"/>
                        </a:spcBef>
                        <a:spcAft>
                          <a:spcPts val="0"/>
                        </a:spcAft>
                      </a:pPr>
                      <a:r>
                        <a:rPr lang="en-US" sz="1400">
                          <a:effectLst/>
                        </a:rPr>
                        <a:t>41</a:t>
                      </a:r>
                      <a:endParaRPr lang="en-US" sz="1700">
                        <a:solidFill>
                          <a:srgbClr val="000000"/>
                        </a:solidFill>
                        <a:effectLst/>
                        <a:latin typeface="Cambria"/>
                        <a:ea typeface="Calibri"/>
                        <a:cs typeface="Cambria"/>
                      </a:endParaRPr>
                    </a:p>
                  </a:txBody>
                  <a:tcPr marL="96165" marR="96165" marT="0" marB="0" anchor="ctr"/>
                </a:tc>
                <a:tc>
                  <a:txBody>
                    <a:bodyPr/>
                    <a:lstStyle/>
                    <a:p>
                      <a:pPr marL="0" marR="0" algn="ctr">
                        <a:lnSpc>
                          <a:spcPct val="115000"/>
                        </a:lnSpc>
                        <a:spcBef>
                          <a:spcPts val="0"/>
                        </a:spcBef>
                        <a:spcAft>
                          <a:spcPts val="0"/>
                        </a:spcAft>
                      </a:pPr>
                      <a:r>
                        <a:rPr lang="en-US" sz="1400">
                          <a:effectLst/>
                        </a:rPr>
                        <a:t>1</a:t>
                      </a:r>
                      <a:endParaRPr lang="en-US" sz="1700">
                        <a:solidFill>
                          <a:srgbClr val="000000"/>
                        </a:solidFill>
                        <a:effectLst/>
                        <a:latin typeface="Cambria"/>
                        <a:ea typeface="Calibri"/>
                        <a:cs typeface="Cambria"/>
                      </a:endParaRPr>
                    </a:p>
                  </a:txBody>
                  <a:tcPr marL="96165" marR="96165" marT="0" marB="0"/>
                </a:tc>
                <a:tc>
                  <a:txBody>
                    <a:bodyPr/>
                    <a:lstStyle/>
                    <a:p>
                      <a:pPr marL="0" marR="0" algn="ctr">
                        <a:lnSpc>
                          <a:spcPct val="115000"/>
                        </a:lnSpc>
                        <a:spcBef>
                          <a:spcPts val="0"/>
                        </a:spcBef>
                        <a:spcAft>
                          <a:spcPts val="0"/>
                        </a:spcAft>
                      </a:pPr>
                      <a:r>
                        <a:rPr lang="en-US" sz="1400">
                          <a:effectLst/>
                        </a:rPr>
                        <a:t>714</a:t>
                      </a:r>
                      <a:endParaRPr lang="en-US" sz="1700">
                        <a:solidFill>
                          <a:srgbClr val="000000"/>
                        </a:solidFill>
                        <a:effectLst/>
                        <a:latin typeface="Cambria"/>
                        <a:ea typeface="Calibri"/>
                        <a:cs typeface="Cambria"/>
                      </a:endParaRPr>
                    </a:p>
                  </a:txBody>
                  <a:tcPr marL="96165" marR="96165" marT="0" marB="0" anchor="ctr"/>
                </a:tc>
                <a:tc>
                  <a:txBody>
                    <a:bodyPr/>
                    <a:lstStyle/>
                    <a:p>
                      <a:pPr marL="0" marR="0" algn="ctr">
                        <a:lnSpc>
                          <a:spcPct val="115000"/>
                        </a:lnSpc>
                        <a:spcBef>
                          <a:spcPts val="0"/>
                        </a:spcBef>
                        <a:spcAft>
                          <a:spcPts val="0"/>
                        </a:spcAft>
                      </a:pPr>
                      <a:r>
                        <a:rPr lang="en-US" sz="1400">
                          <a:effectLst/>
                        </a:rPr>
                        <a:t>5</a:t>
                      </a:r>
                      <a:endParaRPr lang="en-US" sz="1700">
                        <a:solidFill>
                          <a:srgbClr val="000000"/>
                        </a:solidFill>
                        <a:effectLst/>
                        <a:latin typeface="Cambria"/>
                        <a:ea typeface="Calibri"/>
                        <a:cs typeface="Cambria"/>
                      </a:endParaRPr>
                    </a:p>
                  </a:txBody>
                  <a:tcPr marL="96165" marR="96165" marT="0" marB="0"/>
                </a:tc>
                <a:tc>
                  <a:txBody>
                    <a:bodyPr/>
                    <a:lstStyle/>
                    <a:p>
                      <a:pPr marL="0" marR="0" algn="ctr">
                        <a:lnSpc>
                          <a:spcPct val="115000"/>
                        </a:lnSpc>
                        <a:spcBef>
                          <a:spcPts val="0"/>
                        </a:spcBef>
                        <a:spcAft>
                          <a:spcPts val="0"/>
                        </a:spcAft>
                      </a:pPr>
                      <a:r>
                        <a:rPr lang="en-US" sz="1400">
                          <a:effectLst/>
                        </a:rPr>
                        <a:t>2,637</a:t>
                      </a:r>
                      <a:endParaRPr lang="en-US" sz="1700">
                        <a:solidFill>
                          <a:srgbClr val="000000"/>
                        </a:solidFill>
                        <a:effectLst/>
                        <a:latin typeface="Cambria"/>
                        <a:ea typeface="Calibri"/>
                        <a:cs typeface="Cambria"/>
                      </a:endParaRPr>
                    </a:p>
                  </a:txBody>
                  <a:tcPr marL="96165" marR="96165" marT="0" marB="0" anchor="ctr"/>
                </a:tc>
                <a:tc>
                  <a:txBody>
                    <a:bodyPr/>
                    <a:lstStyle/>
                    <a:p>
                      <a:pPr marL="0" marR="0" algn="ctr">
                        <a:lnSpc>
                          <a:spcPct val="115000"/>
                        </a:lnSpc>
                        <a:spcBef>
                          <a:spcPts val="0"/>
                        </a:spcBef>
                        <a:spcAft>
                          <a:spcPts val="0"/>
                        </a:spcAft>
                      </a:pPr>
                      <a:r>
                        <a:rPr lang="en-US" sz="1400">
                          <a:effectLst/>
                        </a:rPr>
                        <a:t>2</a:t>
                      </a:r>
                      <a:endParaRPr lang="en-US" sz="1700">
                        <a:solidFill>
                          <a:srgbClr val="000000"/>
                        </a:solidFill>
                        <a:effectLst/>
                        <a:latin typeface="Cambria"/>
                        <a:ea typeface="Calibri"/>
                        <a:cs typeface="Cambria"/>
                      </a:endParaRPr>
                    </a:p>
                  </a:txBody>
                  <a:tcPr marL="96165" marR="96165" marT="0" marB="0"/>
                </a:tc>
              </a:tr>
              <a:tr h="260425">
                <a:tc>
                  <a:txBody>
                    <a:bodyPr/>
                    <a:lstStyle/>
                    <a:p>
                      <a:pPr marL="0" marR="0">
                        <a:lnSpc>
                          <a:spcPct val="115000"/>
                        </a:lnSpc>
                        <a:spcBef>
                          <a:spcPts val="0"/>
                        </a:spcBef>
                        <a:spcAft>
                          <a:spcPts val="0"/>
                        </a:spcAft>
                      </a:pPr>
                      <a:r>
                        <a:rPr lang="en-US" sz="1400">
                          <a:effectLst/>
                        </a:rPr>
                        <a:t>Grazing</a:t>
                      </a:r>
                      <a:endParaRPr lang="en-US" sz="1700">
                        <a:solidFill>
                          <a:srgbClr val="000000"/>
                        </a:solidFill>
                        <a:effectLst/>
                        <a:latin typeface="Cambria"/>
                        <a:ea typeface="Calibri"/>
                        <a:cs typeface="Cambria"/>
                      </a:endParaRPr>
                    </a:p>
                  </a:txBody>
                  <a:tcPr marL="96165" marR="96165" marT="0" marB="0"/>
                </a:tc>
                <a:tc>
                  <a:txBody>
                    <a:bodyPr/>
                    <a:lstStyle/>
                    <a:p>
                      <a:pPr marL="0" marR="0" algn="ctr">
                        <a:lnSpc>
                          <a:spcPct val="115000"/>
                        </a:lnSpc>
                        <a:spcBef>
                          <a:spcPts val="0"/>
                        </a:spcBef>
                        <a:spcAft>
                          <a:spcPts val="0"/>
                        </a:spcAft>
                      </a:pPr>
                      <a:r>
                        <a:rPr lang="en-US" sz="1400">
                          <a:effectLst/>
                        </a:rPr>
                        <a:t>54</a:t>
                      </a:r>
                      <a:endParaRPr lang="en-US" sz="1700">
                        <a:solidFill>
                          <a:srgbClr val="000000"/>
                        </a:solidFill>
                        <a:effectLst/>
                        <a:latin typeface="Cambria"/>
                        <a:ea typeface="Calibri"/>
                        <a:cs typeface="Cambria"/>
                      </a:endParaRPr>
                    </a:p>
                  </a:txBody>
                  <a:tcPr marL="96165" marR="96165" marT="0" marB="0" anchor="ctr"/>
                </a:tc>
                <a:tc>
                  <a:txBody>
                    <a:bodyPr/>
                    <a:lstStyle/>
                    <a:p>
                      <a:pPr marL="0" marR="0" algn="ctr">
                        <a:lnSpc>
                          <a:spcPct val="115000"/>
                        </a:lnSpc>
                        <a:spcBef>
                          <a:spcPts val="0"/>
                        </a:spcBef>
                        <a:spcAft>
                          <a:spcPts val="0"/>
                        </a:spcAft>
                      </a:pPr>
                      <a:r>
                        <a:rPr lang="en-US" sz="1400">
                          <a:effectLst/>
                        </a:rPr>
                        <a:t>1</a:t>
                      </a:r>
                      <a:endParaRPr lang="en-US" sz="1700">
                        <a:solidFill>
                          <a:srgbClr val="000000"/>
                        </a:solidFill>
                        <a:effectLst/>
                        <a:latin typeface="Cambria"/>
                        <a:ea typeface="Calibri"/>
                        <a:cs typeface="Cambria"/>
                      </a:endParaRPr>
                    </a:p>
                  </a:txBody>
                  <a:tcPr marL="96165" marR="96165" marT="0" marB="0"/>
                </a:tc>
                <a:tc>
                  <a:txBody>
                    <a:bodyPr/>
                    <a:lstStyle/>
                    <a:p>
                      <a:pPr marL="0" marR="0" algn="ctr">
                        <a:lnSpc>
                          <a:spcPct val="115000"/>
                        </a:lnSpc>
                        <a:spcBef>
                          <a:spcPts val="0"/>
                        </a:spcBef>
                        <a:spcAft>
                          <a:spcPts val="0"/>
                        </a:spcAft>
                      </a:pPr>
                      <a:r>
                        <a:rPr lang="en-US" sz="1400">
                          <a:effectLst/>
                        </a:rPr>
                        <a:t>95</a:t>
                      </a:r>
                      <a:endParaRPr lang="en-US" sz="1700">
                        <a:solidFill>
                          <a:srgbClr val="000000"/>
                        </a:solidFill>
                        <a:effectLst/>
                        <a:latin typeface="Cambria"/>
                        <a:ea typeface="Calibri"/>
                        <a:cs typeface="Cambria"/>
                      </a:endParaRPr>
                    </a:p>
                  </a:txBody>
                  <a:tcPr marL="96165" marR="96165" marT="0" marB="0" anchor="ctr"/>
                </a:tc>
                <a:tc>
                  <a:txBody>
                    <a:bodyPr/>
                    <a:lstStyle/>
                    <a:p>
                      <a:pPr marL="0" marR="0" algn="ctr">
                        <a:lnSpc>
                          <a:spcPct val="115000"/>
                        </a:lnSpc>
                        <a:spcBef>
                          <a:spcPts val="0"/>
                        </a:spcBef>
                        <a:spcAft>
                          <a:spcPts val="0"/>
                        </a:spcAft>
                      </a:pPr>
                      <a:r>
                        <a:rPr lang="en-US" sz="1400">
                          <a:effectLst/>
                        </a:rPr>
                        <a:t>.7</a:t>
                      </a:r>
                      <a:endParaRPr lang="en-US" sz="1700">
                        <a:solidFill>
                          <a:srgbClr val="000000"/>
                        </a:solidFill>
                        <a:effectLst/>
                        <a:latin typeface="Cambria"/>
                        <a:ea typeface="Calibri"/>
                        <a:cs typeface="Cambria"/>
                      </a:endParaRPr>
                    </a:p>
                  </a:txBody>
                  <a:tcPr marL="96165" marR="96165" marT="0" marB="0"/>
                </a:tc>
                <a:tc>
                  <a:txBody>
                    <a:bodyPr/>
                    <a:lstStyle/>
                    <a:p>
                      <a:pPr marL="0" marR="0" algn="ctr">
                        <a:lnSpc>
                          <a:spcPct val="115000"/>
                        </a:lnSpc>
                        <a:spcBef>
                          <a:spcPts val="0"/>
                        </a:spcBef>
                        <a:spcAft>
                          <a:spcPts val="0"/>
                        </a:spcAft>
                      </a:pPr>
                      <a:r>
                        <a:rPr lang="en-US" sz="1400">
                          <a:effectLst/>
                        </a:rPr>
                        <a:t>733</a:t>
                      </a:r>
                      <a:endParaRPr lang="en-US" sz="1700">
                        <a:solidFill>
                          <a:srgbClr val="000000"/>
                        </a:solidFill>
                        <a:effectLst/>
                        <a:latin typeface="Cambria"/>
                        <a:ea typeface="Calibri"/>
                        <a:cs typeface="Cambria"/>
                      </a:endParaRPr>
                    </a:p>
                  </a:txBody>
                  <a:tcPr marL="96165" marR="96165" marT="0" marB="0" anchor="ctr"/>
                </a:tc>
                <a:tc>
                  <a:txBody>
                    <a:bodyPr/>
                    <a:lstStyle/>
                    <a:p>
                      <a:pPr marL="0" marR="0" algn="ctr">
                        <a:lnSpc>
                          <a:spcPct val="115000"/>
                        </a:lnSpc>
                        <a:spcBef>
                          <a:spcPts val="0"/>
                        </a:spcBef>
                        <a:spcAft>
                          <a:spcPts val="0"/>
                        </a:spcAft>
                      </a:pPr>
                      <a:r>
                        <a:rPr lang="en-US" sz="1400">
                          <a:effectLst/>
                        </a:rPr>
                        <a:t>.5</a:t>
                      </a:r>
                      <a:endParaRPr lang="en-US" sz="1700">
                        <a:solidFill>
                          <a:srgbClr val="000000"/>
                        </a:solidFill>
                        <a:effectLst/>
                        <a:latin typeface="Cambria"/>
                        <a:ea typeface="Calibri"/>
                        <a:cs typeface="Cambria"/>
                      </a:endParaRPr>
                    </a:p>
                  </a:txBody>
                  <a:tcPr marL="96165" marR="96165" marT="0" marB="0"/>
                </a:tc>
              </a:tr>
              <a:tr h="260425">
                <a:tc>
                  <a:txBody>
                    <a:bodyPr/>
                    <a:lstStyle/>
                    <a:p>
                      <a:pPr marL="0" marR="0">
                        <a:lnSpc>
                          <a:spcPct val="115000"/>
                        </a:lnSpc>
                        <a:spcBef>
                          <a:spcPts val="0"/>
                        </a:spcBef>
                        <a:spcAft>
                          <a:spcPts val="0"/>
                        </a:spcAft>
                      </a:pPr>
                      <a:r>
                        <a:rPr lang="en-US" sz="1400">
                          <a:effectLst/>
                        </a:rPr>
                        <a:t>Total</a:t>
                      </a:r>
                      <a:endParaRPr lang="en-US" sz="1700">
                        <a:solidFill>
                          <a:srgbClr val="000000"/>
                        </a:solidFill>
                        <a:effectLst/>
                        <a:latin typeface="Cambria"/>
                        <a:ea typeface="Calibri"/>
                        <a:cs typeface="Cambria"/>
                      </a:endParaRPr>
                    </a:p>
                  </a:txBody>
                  <a:tcPr marL="96165" marR="96165" marT="0" marB="0" anchor="ctr"/>
                </a:tc>
                <a:tc>
                  <a:txBody>
                    <a:bodyPr/>
                    <a:lstStyle/>
                    <a:p>
                      <a:pPr marL="0" marR="0" algn="ctr">
                        <a:lnSpc>
                          <a:spcPct val="115000"/>
                        </a:lnSpc>
                        <a:spcBef>
                          <a:spcPts val="0"/>
                        </a:spcBef>
                        <a:spcAft>
                          <a:spcPts val="0"/>
                        </a:spcAft>
                      </a:pPr>
                      <a:r>
                        <a:rPr lang="en-US" sz="1400">
                          <a:effectLst/>
                        </a:rPr>
                        <a:t>3,683</a:t>
                      </a:r>
                      <a:endParaRPr lang="en-US" sz="1700">
                        <a:solidFill>
                          <a:srgbClr val="000000"/>
                        </a:solidFill>
                        <a:effectLst/>
                        <a:latin typeface="Cambria"/>
                        <a:ea typeface="Calibri"/>
                        <a:cs typeface="Cambria"/>
                      </a:endParaRPr>
                    </a:p>
                  </a:txBody>
                  <a:tcPr marL="96165" marR="96165" marT="0" marB="0" anchor="ctr"/>
                </a:tc>
                <a:tc>
                  <a:txBody>
                    <a:bodyPr/>
                    <a:lstStyle/>
                    <a:p>
                      <a:pPr marL="0" marR="0" algn="ctr">
                        <a:lnSpc>
                          <a:spcPct val="115000"/>
                        </a:lnSpc>
                        <a:spcBef>
                          <a:spcPts val="0"/>
                        </a:spcBef>
                        <a:spcAft>
                          <a:spcPts val="0"/>
                        </a:spcAft>
                      </a:pPr>
                      <a:r>
                        <a:rPr lang="en-US" sz="1400">
                          <a:effectLst/>
                        </a:rPr>
                        <a:t> </a:t>
                      </a:r>
                      <a:endParaRPr lang="en-US" sz="1700">
                        <a:solidFill>
                          <a:srgbClr val="000000"/>
                        </a:solidFill>
                        <a:effectLst/>
                        <a:latin typeface="Cambria"/>
                        <a:ea typeface="Calibri"/>
                        <a:cs typeface="Cambria"/>
                      </a:endParaRPr>
                    </a:p>
                  </a:txBody>
                  <a:tcPr marL="96165" marR="96165" marT="0" marB="0"/>
                </a:tc>
                <a:tc>
                  <a:txBody>
                    <a:bodyPr/>
                    <a:lstStyle/>
                    <a:p>
                      <a:pPr marL="0" marR="0" algn="ctr">
                        <a:lnSpc>
                          <a:spcPct val="115000"/>
                        </a:lnSpc>
                        <a:spcBef>
                          <a:spcPts val="0"/>
                        </a:spcBef>
                        <a:spcAft>
                          <a:spcPts val="0"/>
                        </a:spcAft>
                      </a:pPr>
                      <a:r>
                        <a:rPr lang="en-US" sz="1400">
                          <a:effectLst/>
                        </a:rPr>
                        <a:t>14,449</a:t>
                      </a:r>
                      <a:endParaRPr lang="en-US" sz="1700">
                        <a:solidFill>
                          <a:srgbClr val="000000"/>
                        </a:solidFill>
                        <a:effectLst/>
                        <a:latin typeface="Cambria"/>
                        <a:ea typeface="Calibri"/>
                        <a:cs typeface="Cambria"/>
                      </a:endParaRPr>
                    </a:p>
                  </a:txBody>
                  <a:tcPr marL="96165" marR="96165" marT="0" marB="0" anchor="ctr"/>
                </a:tc>
                <a:tc>
                  <a:txBody>
                    <a:bodyPr/>
                    <a:lstStyle/>
                    <a:p>
                      <a:pPr marL="0" marR="0" algn="ctr">
                        <a:lnSpc>
                          <a:spcPct val="115000"/>
                        </a:lnSpc>
                        <a:spcBef>
                          <a:spcPts val="0"/>
                        </a:spcBef>
                        <a:spcAft>
                          <a:spcPts val="0"/>
                        </a:spcAft>
                      </a:pPr>
                      <a:r>
                        <a:rPr lang="en-US" sz="1400">
                          <a:effectLst/>
                        </a:rPr>
                        <a:t> </a:t>
                      </a:r>
                      <a:endParaRPr lang="en-US" sz="1700">
                        <a:solidFill>
                          <a:srgbClr val="000000"/>
                        </a:solidFill>
                        <a:effectLst/>
                        <a:latin typeface="Cambria"/>
                        <a:ea typeface="Calibri"/>
                        <a:cs typeface="Cambria"/>
                      </a:endParaRPr>
                    </a:p>
                  </a:txBody>
                  <a:tcPr marL="96165" marR="96165" marT="0" marB="0"/>
                </a:tc>
                <a:tc>
                  <a:txBody>
                    <a:bodyPr/>
                    <a:lstStyle/>
                    <a:p>
                      <a:pPr marL="0" marR="0" algn="ctr">
                        <a:lnSpc>
                          <a:spcPct val="115000"/>
                        </a:lnSpc>
                        <a:spcBef>
                          <a:spcPts val="0"/>
                        </a:spcBef>
                        <a:spcAft>
                          <a:spcPts val="0"/>
                        </a:spcAft>
                      </a:pPr>
                      <a:r>
                        <a:rPr lang="en-US" sz="1400">
                          <a:effectLst/>
                        </a:rPr>
                        <a:t>136,761</a:t>
                      </a:r>
                      <a:endParaRPr lang="en-US" sz="1700">
                        <a:solidFill>
                          <a:srgbClr val="000000"/>
                        </a:solidFill>
                        <a:effectLst/>
                        <a:latin typeface="Cambria"/>
                        <a:ea typeface="Calibri"/>
                        <a:cs typeface="Cambria"/>
                      </a:endParaRPr>
                    </a:p>
                  </a:txBody>
                  <a:tcPr marL="96165" marR="96165" marT="0" marB="0" anchor="ctr"/>
                </a:tc>
                <a:tc>
                  <a:txBody>
                    <a:bodyPr/>
                    <a:lstStyle/>
                    <a:p>
                      <a:pPr marL="0" marR="0" algn="ctr">
                        <a:lnSpc>
                          <a:spcPct val="115000"/>
                        </a:lnSpc>
                        <a:spcBef>
                          <a:spcPts val="0"/>
                        </a:spcBef>
                        <a:spcAft>
                          <a:spcPts val="0"/>
                        </a:spcAft>
                      </a:pPr>
                      <a:r>
                        <a:rPr lang="en-US" sz="1400" dirty="0">
                          <a:effectLst/>
                        </a:rPr>
                        <a:t> </a:t>
                      </a:r>
                      <a:endParaRPr lang="en-US" sz="1700" dirty="0">
                        <a:solidFill>
                          <a:srgbClr val="000000"/>
                        </a:solidFill>
                        <a:effectLst/>
                        <a:latin typeface="Cambria"/>
                        <a:ea typeface="Calibri"/>
                        <a:cs typeface="Cambria"/>
                      </a:endParaRPr>
                    </a:p>
                  </a:txBody>
                  <a:tcPr marL="96165" marR="96165" marT="0" marB="0"/>
                </a:tc>
              </a:tr>
            </a:tbl>
          </a:graphicData>
        </a:graphic>
      </p:graphicFrame>
      <p:sp>
        <p:nvSpPr>
          <p:cNvPr id="3" name="Rectangle 2"/>
          <p:cNvSpPr/>
          <p:nvPr/>
        </p:nvSpPr>
        <p:spPr>
          <a:xfrm>
            <a:off x="685800" y="5410200"/>
            <a:ext cx="8077200" cy="307777"/>
          </a:xfrm>
          <a:prstGeom prst="rect">
            <a:avLst/>
          </a:prstGeom>
        </p:spPr>
        <p:txBody>
          <a:bodyPr wrap="square">
            <a:spAutoFit/>
          </a:bodyPr>
          <a:lstStyle/>
          <a:p>
            <a:r>
              <a:rPr lang="en-US" sz="1400" dirty="0"/>
              <a:t>Source:   Table from</a:t>
            </a:r>
            <a:r>
              <a:rPr lang="en-US" sz="1400" i="1" dirty="0"/>
              <a:t> The Department of the Interior’s Economic Contributions – June 21, 2011</a:t>
            </a:r>
            <a:endParaRPr lang="en-US" sz="1400" dirty="0"/>
          </a:p>
        </p:txBody>
      </p:sp>
      <p:sp>
        <p:nvSpPr>
          <p:cNvPr id="4" name="TextBox 3"/>
          <p:cNvSpPr txBox="1"/>
          <p:nvPr/>
        </p:nvSpPr>
        <p:spPr>
          <a:xfrm>
            <a:off x="76201" y="381000"/>
            <a:ext cx="8991600" cy="1077218"/>
          </a:xfrm>
          <a:prstGeom prst="rect">
            <a:avLst/>
          </a:prstGeom>
          <a:noFill/>
        </p:spPr>
        <p:txBody>
          <a:bodyPr wrap="square" rtlCol="0">
            <a:spAutoFit/>
          </a:bodyPr>
          <a:lstStyle/>
          <a:p>
            <a:pPr algn="ctr"/>
            <a:r>
              <a:rPr lang="en-US" sz="3200" b="1" dirty="0" smtClean="0"/>
              <a:t>Energy and Minerals Impact </a:t>
            </a:r>
            <a:endParaRPr lang="en-US" sz="3200" b="1" dirty="0" smtClean="0"/>
          </a:p>
          <a:p>
            <a:pPr algn="ctr"/>
            <a:r>
              <a:rPr lang="en-US" sz="3200" b="1" dirty="0" smtClean="0"/>
              <a:t>on </a:t>
            </a:r>
            <a:r>
              <a:rPr lang="en-US" sz="3200" b="1" dirty="0" smtClean="0"/>
              <a:t>Indian Trust </a:t>
            </a:r>
            <a:r>
              <a:rPr lang="en-US" sz="3200" b="1" dirty="0" smtClean="0"/>
              <a:t>Lands For 2010  </a:t>
            </a:r>
            <a:endParaRPr lang="en-US" sz="3200" b="1" dirty="0"/>
          </a:p>
        </p:txBody>
      </p:sp>
    </p:spTree>
    <p:extLst>
      <p:ext uri="{BB962C8B-B14F-4D97-AF65-F5344CB8AC3E}">
        <p14:creationId xmlns:p14="http://schemas.microsoft.com/office/powerpoint/2010/main" val="5353180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758825"/>
          </a:xfrm>
        </p:spPr>
        <p:txBody>
          <a:bodyPr/>
          <a:lstStyle/>
          <a:p>
            <a:r>
              <a:rPr lang="en-US" dirty="0" smtClean="0"/>
              <a:t>Many Options… Define Your Problem</a:t>
            </a:r>
            <a:endParaRPr lang="en-US" dirty="0"/>
          </a:p>
        </p:txBody>
      </p:sp>
      <p:sp>
        <p:nvSpPr>
          <p:cNvPr id="3" name="Content Placeholder 2"/>
          <p:cNvSpPr>
            <a:spLocks noGrp="1"/>
          </p:cNvSpPr>
          <p:nvPr>
            <p:ph sz="quarter" idx="1"/>
          </p:nvPr>
        </p:nvSpPr>
        <p:spPr>
          <a:xfrm>
            <a:off x="301752" y="1527048"/>
            <a:ext cx="8503920" cy="1978152"/>
          </a:xfrm>
        </p:spPr>
        <p:txBody>
          <a:bodyPr/>
          <a:lstStyle/>
          <a:p>
            <a:r>
              <a:rPr lang="en-US" sz="2400" b="1" dirty="0" smtClean="0">
                <a:solidFill>
                  <a:schemeClr val="accent3"/>
                </a:solidFill>
              </a:rPr>
              <a:t>First:  </a:t>
            </a:r>
            <a:r>
              <a:rPr lang="en-US" sz="2400" dirty="0" smtClean="0"/>
              <a:t>Clearly identify your problem that you want to solve</a:t>
            </a:r>
          </a:p>
          <a:p>
            <a:r>
              <a:rPr lang="en-US" sz="2400" b="1" dirty="0" smtClean="0">
                <a:solidFill>
                  <a:schemeClr val="accent3"/>
                </a:solidFill>
              </a:rPr>
              <a:t>Second:  </a:t>
            </a:r>
            <a:r>
              <a:rPr lang="en-US" sz="2400" dirty="0" smtClean="0"/>
              <a:t>Analyze your options to find the best fit to solve those problems  - then focus</a:t>
            </a:r>
            <a:endParaRPr lang="en-US" sz="2400" dirty="0"/>
          </a:p>
        </p:txBody>
      </p:sp>
      <p:pic>
        <p:nvPicPr>
          <p:cNvPr id="4" name="Picture 2" descr="C:\Documents and Settings\winter.jojola-talbur\Desktop\Process Flow Chart 3w blue arrows.JPG"/>
          <p:cNvPicPr>
            <a:picLocks noChangeAspect="1" noChangeArrowheads="1"/>
          </p:cNvPicPr>
          <p:nvPr/>
        </p:nvPicPr>
        <p:blipFill>
          <a:blip r:embed="rId2" cstate="print"/>
          <a:srcRect b="35831"/>
          <a:stretch>
            <a:fillRect/>
          </a:stretch>
        </p:blipFill>
        <p:spPr bwMode="auto">
          <a:xfrm>
            <a:off x="685800" y="2725757"/>
            <a:ext cx="8001000" cy="3965772"/>
          </a:xfrm>
          <a:prstGeom prst="rect">
            <a:avLst/>
          </a:prstGeom>
          <a:noFill/>
          <a:ln w="9525">
            <a:noFill/>
            <a:miter lim="800000"/>
            <a:headEnd/>
            <a:tailEnd/>
          </a:ln>
          <a:effectLst>
            <a:reflection endPos="0" dir="5400000" sy="-100000" algn="bl" rotWithShape="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sz="2800" dirty="0" smtClean="0">
                <a:solidFill>
                  <a:srgbClr val="164C6C"/>
                </a:solidFill>
              </a:rPr>
              <a:t>How Renewable Energy Can Impact Self-Sufficiency</a:t>
            </a:r>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3992377688"/>
              </p:ext>
            </p:extLst>
          </p:nvPr>
        </p:nvGraphicFramePr>
        <p:xfrm>
          <a:off x="301625" y="1717675"/>
          <a:ext cx="8504238" cy="4454919"/>
        </p:xfrm>
        <a:graphic>
          <a:graphicData uri="http://schemas.openxmlformats.org/drawingml/2006/table">
            <a:tbl>
              <a:tblPr firstRow="1" firstCol="1" bandRow="1">
                <a:tableStyleId>{EB9631B5-78F2-41C9-869B-9F39066F8104}</a:tableStyleId>
              </a:tblPr>
              <a:tblGrid>
                <a:gridCol w="1755775"/>
                <a:gridCol w="1905000"/>
                <a:gridCol w="2362199"/>
                <a:gridCol w="2481264"/>
              </a:tblGrid>
              <a:tr h="370719">
                <a:tc>
                  <a:txBody>
                    <a:bodyPr/>
                    <a:lstStyle/>
                    <a:p>
                      <a:r>
                        <a:rPr lang="en-US" sz="1800" dirty="0" smtClean="0"/>
                        <a:t>Scale</a:t>
                      </a:r>
                    </a:p>
                  </a:txBody>
                  <a:tcPr marT="45705" marB="45705"/>
                </a:tc>
                <a:tc>
                  <a:txBody>
                    <a:bodyPr/>
                    <a:lstStyle/>
                    <a:p>
                      <a:r>
                        <a:rPr lang="en-US" sz="1800" dirty="0" smtClean="0"/>
                        <a:t>Community</a:t>
                      </a:r>
                      <a:endParaRPr lang="en-US" sz="1800" dirty="0"/>
                    </a:p>
                  </a:txBody>
                  <a:tcPr marT="45705" marB="45705"/>
                </a:tc>
                <a:tc>
                  <a:txBody>
                    <a:bodyPr/>
                    <a:lstStyle/>
                    <a:p>
                      <a:r>
                        <a:rPr lang="en-US" sz="1800" dirty="0" smtClean="0"/>
                        <a:t>Industrial</a:t>
                      </a:r>
                      <a:endParaRPr lang="en-US" sz="1800" dirty="0"/>
                    </a:p>
                  </a:txBody>
                  <a:tcPr marT="45705" marB="45705"/>
                </a:tc>
                <a:tc>
                  <a:txBody>
                    <a:bodyPr/>
                    <a:lstStyle/>
                    <a:p>
                      <a:r>
                        <a:rPr lang="en-US" sz="1800" dirty="0" smtClean="0"/>
                        <a:t>Utility</a:t>
                      </a:r>
                      <a:endParaRPr lang="en-US" sz="1800" dirty="0"/>
                    </a:p>
                  </a:txBody>
                  <a:tcPr marT="45705" marB="45705"/>
                </a:tc>
              </a:tr>
              <a:tr h="1340907">
                <a:tc>
                  <a:txBody>
                    <a:bodyPr/>
                    <a:lstStyle/>
                    <a:p>
                      <a:r>
                        <a:rPr lang="en-US" sz="1800" dirty="0" smtClean="0"/>
                        <a:t>Purpose</a:t>
                      </a:r>
                      <a:endParaRPr lang="en-US" sz="1800" dirty="0"/>
                    </a:p>
                  </a:txBody>
                  <a:tcPr marT="45705" marB="45705"/>
                </a:tc>
                <a:tc>
                  <a:txBody>
                    <a:bodyPr/>
                    <a:lstStyle/>
                    <a:p>
                      <a:r>
                        <a:rPr lang="en-US" sz="1800" dirty="0" smtClean="0"/>
                        <a:t>Small system supplying</a:t>
                      </a:r>
                      <a:r>
                        <a:rPr lang="en-US" sz="1800" baseline="0" dirty="0" smtClean="0"/>
                        <a:t> energy to a single building/home</a:t>
                      </a:r>
                    </a:p>
                    <a:p>
                      <a:endParaRPr lang="en-US" sz="1000" dirty="0"/>
                    </a:p>
                  </a:txBody>
                  <a:tcPr marT="45705" marB="45705"/>
                </a:tc>
                <a:tc>
                  <a:txBody>
                    <a:bodyPr/>
                    <a:lstStyle/>
                    <a:p>
                      <a:r>
                        <a:rPr lang="en-US" sz="1800" dirty="0" smtClean="0"/>
                        <a:t>Medium scale base load power plant supplying energy to several local facilities</a:t>
                      </a:r>
                      <a:endParaRPr lang="en-US" sz="1800" dirty="0"/>
                    </a:p>
                  </a:txBody>
                  <a:tcPr marT="45705" marB="45705"/>
                </a:tc>
                <a:tc>
                  <a:txBody>
                    <a:bodyPr/>
                    <a:lstStyle/>
                    <a:p>
                      <a:r>
                        <a:rPr lang="en-US" sz="1800" dirty="0" smtClean="0"/>
                        <a:t>Large</a:t>
                      </a:r>
                      <a:r>
                        <a:rPr lang="en-US" sz="1800" baseline="0" dirty="0" smtClean="0"/>
                        <a:t> wind or solar power plant, grid connected, exporting energy to distant users</a:t>
                      </a:r>
                      <a:endParaRPr lang="en-US" sz="1800" dirty="0"/>
                    </a:p>
                  </a:txBody>
                  <a:tcPr marT="45705" marB="45705"/>
                </a:tc>
              </a:tr>
              <a:tr h="914250">
                <a:tc>
                  <a:txBody>
                    <a:bodyPr/>
                    <a:lstStyle/>
                    <a:p>
                      <a:r>
                        <a:rPr lang="en-US" sz="1800" dirty="0" smtClean="0"/>
                        <a:t>Income Generation</a:t>
                      </a:r>
                      <a:endParaRPr lang="en-US" sz="1800" dirty="0"/>
                    </a:p>
                  </a:txBody>
                  <a:tcPr marT="45705" marB="45705"/>
                </a:tc>
                <a:tc>
                  <a:txBody>
                    <a:bodyPr/>
                    <a:lstStyle/>
                    <a:p>
                      <a:r>
                        <a:rPr lang="en-US" sz="1800" dirty="0" smtClean="0"/>
                        <a:t>Offset energy costs</a:t>
                      </a:r>
                      <a:endParaRPr lang="en-US" sz="1800" dirty="0"/>
                    </a:p>
                  </a:txBody>
                  <a:tcPr marT="45705" marB="45705"/>
                </a:tc>
                <a:tc>
                  <a:txBody>
                    <a:bodyPr/>
                    <a:lstStyle/>
                    <a:p>
                      <a:r>
                        <a:rPr lang="en-US" sz="1800" dirty="0" smtClean="0"/>
                        <a:t>Offset energy costs, lease payments, and energy sales</a:t>
                      </a:r>
                      <a:endParaRPr lang="en-US" sz="1800" dirty="0"/>
                    </a:p>
                  </a:txBody>
                  <a:tcPr marT="45705" marB="45705"/>
                </a:tc>
                <a:tc>
                  <a:txBody>
                    <a:bodyPr/>
                    <a:lstStyle/>
                    <a:p>
                      <a:r>
                        <a:rPr lang="en-US" sz="1800" dirty="0" smtClean="0"/>
                        <a:t>Lease payments</a:t>
                      </a:r>
                      <a:r>
                        <a:rPr lang="en-US" sz="1800" baseline="0" dirty="0" smtClean="0"/>
                        <a:t> and/or energy sales</a:t>
                      </a:r>
                      <a:endParaRPr lang="en-US" sz="1800" dirty="0"/>
                    </a:p>
                  </a:txBody>
                  <a:tcPr marT="45705" marB="45705"/>
                </a:tc>
              </a:tr>
              <a:tr h="914250">
                <a:tc>
                  <a:txBody>
                    <a:bodyPr/>
                    <a:lstStyle/>
                    <a:p>
                      <a:r>
                        <a:rPr lang="en-US" sz="1800" dirty="0" smtClean="0"/>
                        <a:t>Job</a:t>
                      </a:r>
                      <a:r>
                        <a:rPr lang="en-US" sz="1800" baseline="0" dirty="0" smtClean="0"/>
                        <a:t> Creation</a:t>
                      </a:r>
                      <a:endParaRPr lang="en-US" sz="1800" dirty="0"/>
                    </a:p>
                  </a:txBody>
                  <a:tcPr marT="45705" marB="45705"/>
                </a:tc>
                <a:tc>
                  <a:txBody>
                    <a:bodyPr/>
                    <a:lstStyle/>
                    <a:p>
                      <a:r>
                        <a:rPr lang="en-US" sz="1800" dirty="0" smtClean="0"/>
                        <a:t>Construction </a:t>
                      </a:r>
                      <a:r>
                        <a:rPr lang="en-US" sz="1800" dirty="0" smtClean="0"/>
                        <a:t>and installation jobs</a:t>
                      </a:r>
                      <a:endParaRPr lang="en-US" sz="1800" dirty="0"/>
                    </a:p>
                  </a:txBody>
                  <a:tcPr marT="45705" marB="45705"/>
                </a:tc>
                <a:tc>
                  <a:txBody>
                    <a:bodyPr/>
                    <a:lstStyle/>
                    <a:p>
                      <a:r>
                        <a:rPr lang="en-US" sz="1800" dirty="0" smtClean="0"/>
                        <a:t>Up to 20-30</a:t>
                      </a:r>
                      <a:r>
                        <a:rPr lang="en-US" sz="1800" baseline="0" dirty="0" smtClean="0"/>
                        <a:t> full time jobs per power plant</a:t>
                      </a:r>
                      <a:endParaRPr lang="en-US" sz="1800" dirty="0"/>
                    </a:p>
                  </a:txBody>
                  <a:tcPr marT="45705" marB="45705"/>
                </a:tc>
                <a:tc>
                  <a:txBody>
                    <a:bodyPr/>
                    <a:lstStyle/>
                    <a:p>
                      <a:r>
                        <a:rPr lang="en-US" sz="1800" dirty="0" smtClean="0"/>
                        <a:t>Temporary</a:t>
                      </a:r>
                      <a:r>
                        <a:rPr lang="en-US" sz="1800" baseline="0" dirty="0" smtClean="0"/>
                        <a:t> </a:t>
                      </a:r>
                      <a:r>
                        <a:rPr lang="en-US" sz="1800" dirty="0" smtClean="0"/>
                        <a:t>construction jobs, limited long term jobs</a:t>
                      </a:r>
                      <a:endParaRPr lang="en-US" sz="1800" dirty="0"/>
                    </a:p>
                  </a:txBody>
                  <a:tcPr marT="45705" marB="45705"/>
                </a:tc>
              </a:tr>
              <a:tr h="914250">
                <a:tc>
                  <a:txBody>
                    <a:bodyPr/>
                    <a:lstStyle/>
                    <a:p>
                      <a:r>
                        <a:rPr lang="en-US" sz="1800" dirty="0" smtClean="0"/>
                        <a:t>Added</a:t>
                      </a:r>
                      <a:r>
                        <a:rPr lang="en-US" sz="1800" baseline="0" dirty="0" smtClean="0"/>
                        <a:t> Value Potential</a:t>
                      </a:r>
                      <a:endParaRPr lang="en-US" sz="1800" dirty="0"/>
                    </a:p>
                  </a:txBody>
                  <a:tcPr marT="45705" marB="45705"/>
                </a:tc>
                <a:tc>
                  <a:txBody>
                    <a:bodyPr/>
                    <a:lstStyle/>
                    <a:p>
                      <a:endParaRPr lang="en-US" sz="1800" dirty="0"/>
                    </a:p>
                  </a:txBody>
                  <a:tcPr marT="45705" marB="45705"/>
                </a:tc>
                <a:tc>
                  <a:txBody>
                    <a:bodyPr/>
                    <a:lstStyle/>
                    <a:p>
                      <a:r>
                        <a:rPr lang="en-US" sz="1800" baseline="0" dirty="0" smtClean="0"/>
                        <a:t>Attract new business to renewable powered eco-park</a:t>
                      </a:r>
                      <a:endParaRPr lang="en-US" sz="1800" dirty="0"/>
                    </a:p>
                  </a:txBody>
                  <a:tcPr marT="45705" marB="45705"/>
                </a:tc>
                <a:tc>
                  <a:txBody>
                    <a:bodyPr/>
                    <a:lstStyle/>
                    <a:p>
                      <a:endParaRPr lang="en-US" sz="1800" dirty="0"/>
                    </a:p>
                  </a:txBody>
                  <a:tcPr marT="45705" marB="45705"/>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What’s Driving Utility Scale Projects?</a:t>
            </a:r>
            <a:endParaRPr lang="en-US" dirty="0"/>
          </a:p>
        </p:txBody>
      </p:sp>
      <p:graphicFrame>
        <p:nvGraphicFramePr>
          <p:cNvPr id="3" name="Content Placeholder 2"/>
          <p:cNvGraphicFramePr>
            <a:graphicFrameLocks noGrp="1"/>
          </p:cNvGraphicFramePr>
          <p:nvPr>
            <p:ph sz="quarter" idx="1"/>
          </p:nvPr>
        </p:nvGraphicFramePr>
        <p:xfrm>
          <a:off x="301625" y="1655763"/>
          <a:ext cx="8504238" cy="4394200"/>
        </p:xfrm>
        <a:graphic>
          <a:graphicData uri="http://schemas.openxmlformats.org/drawingml/2006/table">
            <a:tbl>
              <a:tblPr firstRow="1" firstCol="1" bandRow="1">
                <a:tableStyleId>{74C1A8A3-306A-4EB7-A6B1-4F7E0EB9C5D6}</a:tableStyleId>
              </a:tblPr>
              <a:tblGrid>
                <a:gridCol w="2289175"/>
                <a:gridCol w="2895600"/>
                <a:gridCol w="3319463"/>
              </a:tblGrid>
              <a:tr h="370840">
                <a:tc>
                  <a:txBody>
                    <a:bodyPr/>
                    <a:lstStyle/>
                    <a:p>
                      <a:r>
                        <a:rPr lang="en-US" dirty="0" smtClean="0"/>
                        <a:t>Economic Driver</a:t>
                      </a:r>
                      <a:endParaRPr lang="en-US" dirty="0"/>
                    </a:p>
                  </a:txBody>
                  <a:tcPr/>
                </a:tc>
                <a:tc>
                  <a:txBody>
                    <a:bodyPr/>
                    <a:lstStyle/>
                    <a:p>
                      <a:r>
                        <a:rPr lang="en-US" dirty="0" smtClean="0"/>
                        <a:t>Details</a:t>
                      </a:r>
                      <a:endParaRPr lang="en-US" dirty="0"/>
                    </a:p>
                  </a:txBody>
                  <a:tcPr/>
                </a:tc>
                <a:tc>
                  <a:txBody>
                    <a:bodyPr/>
                    <a:lstStyle/>
                    <a:p>
                      <a:r>
                        <a:rPr lang="en-US" dirty="0" smtClean="0"/>
                        <a:t>Issues</a:t>
                      </a:r>
                      <a:endParaRPr lang="en-US" dirty="0"/>
                    </a:p>
                  </a:txBody>
                  <a:tcPr/>
                </a:tc>
              </a:tr>
              <a:tr h="370840">
                <a:tc>
                  <a:txBody>
                    <a:bodyPr/>
                    <a:lstStyle/>
                    <a:p>
                      <a:r>
                        <a:rPr lang="en-US" dirty="0" smtClean="0"/>
                        <a:t>Tax Incentives</a:t>
                      </a:r>
                    </a:p>
                  </a:txBody>
                  <a:tcPr/>
                </a:tc>
                <a:tc>
                  <a:txBody>
                    <a:bodyPr/>
                    <a:lstStyle/>
                    <a:p>
                      <a:pPr marL="285750" indent="-285750">
                        <a:buFont typeface="Arial" pitchFamily="34" charset="0"/>
                        <a:buChar char="•"/>
                      </a:pPr>
                      <a:r>
                        <a:rPr lang="en-US" dirty="0" smtClean="0"/>
                        <a:t>Investment Tax Credit</a:t>
                      </a:r>
                    </a:p>
                    <a:p>
                      <a:pPr marL="285750" indent="-285750">
                        <a:buFont typeface="Arial" pitchFamily="34" charset="0"/>
                        <a:buChar char="•"/>
                      </a:pPr>
                      <a:r>
                        <a:rPr lang="en-US" dirty="0" smtClean="0"/>
                        <a:t>1603 Grant in Lieu</a:t>
                      </a:r>
                      <a:r>
                        <a:rPr lang="en-US" baseline="0" dirty="0" smtClean="0"/>
                        <a:t> of Investment Tax Credit</a:t>
                      </a:r>
                    </a:p>
                    <a:p>
                      <a:pPr marL="285750" indent="-285750">
                        <a:buFont typeface="Arial" pitchFamily="34" charset="0"/>
                        <a:buChar char="•"/>
                      </a:pPr>
                      <a:r>
                        <a:rPr lang="en-US" baseline="0" dirty="0" smtClean="0"/>
                        <a:t>Production Tax Credit</a:t>
                      </a:r>
                      <a:endParaRPr lang="en-US"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Credits are expiring</a:t>
                      </a:r>
                    </a:p>
                    <a:p>
                      <a:pPr marL="285750" indent="-285750">
                        <a:buFont typeface="Arial" pitchFamily="34" charset="0"/>
                        <a:buChar char="•"/>
                      </a:pPr>
                      <a:r>
                        <a:rPr lang="en-US" dirty="0" smtClean="0"/>
                        <a:t>Need tax appetite</a:t>
                      </a:r>
                    </a:p>
                    <a:p>
                      <a:pPr marL="285750" indent="-285750">
                        <a:buFont typeface="Arial" pitchFamily="34" charset="0"/>
                        <a:buChar char="•"/>
                      </a:pPr>
                      <a:r>
                        <a:rPr lang="en-US" dirty="0" smtClean="0"/>
                        <a:t>Most project not feasible without current</a:t>
                      </a:r>
                      <a:r>
                        <a:rPr lang="en-US" baseline="0" dirty="0" smtClean="0"/>
                        <a:t> incentives</a:t>
                      </a:r>
                      <a:endParaRPr lang="en-US" dirty="0" smtClean="0"/>
                    </a:p>
                  </a:txBody>
                  <a:tcPr/>
                </a:tc>
              </a:tr>
              <a:tr h="370840">
                <a:tc>
                  <a:txBody>
                    <a:bodyPr/>
                    <a:lstStyle/>
                    <a:p>
                      <a:r>
                        <a:rPr lang="en-US" dirty="0" smtClean="0"/>
                        <a:t>Renewable Portfolio Standards</a:t>
                      </a:r>
                      <a:endParaRPr lang="en-US" dirty="0"/>
                    </a:p>
                  </a:txBody>
                  <a:tcPr/>
                </a:tc>
                <a:tc>
                  <a:txBody>
                    <a:bodyPr/>
                    <a:lstStyle/>
                    <a:p>
                      <a:pPr marL="285750" indent="-285750">
                        <a:buFont typeface="Arial" pitchFamily="34" charset="0"/>
                        <a:buChar char="•"/>
                      </a:pPr>
                      <a:r>
                        <a:rPr lang="en-US" dirty="0" smtClean="0"/>
                        <a:t>29</a:t>
                      </a:r>
                      <a:r>
                        <a:rPr lang="en-US" baseline="0" dirty="0" smtClean="0"/>
                        <a:t> states have RPS</a:t>
                      </a:r>
                    </a:p>
                    <a:p>
                      <a:pPr marL="285750" indent="-285750">
                        <a:buFont typeface="Arial" pitchFamily="34" charset="0"/>
                        <a:buChar char="•"/>
                      </a:pPr>
                      <a:r>
                        <a:rPr lang="en-US" baseline="0" dirty="0" smtClean="0"/>
                        <a:t>8 states have goals</a:t>
                      </a:r>
                    </a:p>
                  </a:txBody>
                  <a:tcPr/>
                </a:tc>
                <a:tc>
                  <a:txBody>
                    <a:bodyPr/>
                    <a:lstStyle/>
                    <a:p>
                      <a:pPr marL="285750" indent="-285750">
                        <a:buFont typeface="Arial" pitchFamily="34" charset="0"/>
                        <a:buChar char="•"/>
                      </a:pPr>
                      <a:r>
                        <a:rPr lang="en-US" dirty="0" smtClean="0"/>
                        <a:t>Not every state</a:t>
                      </a:r>
                      <a:r>
                        <a:rPr lang="en-US" baseline="0" dirty="0" smtClean="0"/>
                        <a:t> has standards</a:t>
                      </a:r>
                    </a:p>
                    <a:p>
                      <a:pPr marL="285750" indent="-285750">
                        <a:buFont typeface="Arial" pitchFamily="34" charset="0"/>
                        <a:buChar char="•"/>
                      </a:pPr>
                      <a:r>
                        <a:rPr lang="en-US" baseline="0" dirty="0" smtClean="0"/>
                        <a:t>State’s want generation from within state</a:t>
                      </a:r>
                    </a:p>
                    <a:p>
                      <a:pPr marL="285750" indent="-285750">
                        <a:buFont typeface="Arial" pitchFamily="34" charset="0"/>
                        <a:buChar char="•"/>
                      </a:pPr>
                      <a:r>
                        <a:rPr lang="en-US" baseline="0" dirty="0" smtClean="0"/>
                        <a:t>Standards do not necessarily apply to every utility company.</a:t>
                      </a:r>
                    </a:p>
                    <a:p>
                      <a:pPr marL="285750" indent="-285750">
                        <a:buFont typeface="Arial" pitchFamily="34" charset="0"/>
                        <a:buChar char="•"/>
                      </a:pPr>
                      <a:r>
                        <a:rPr lang="en-US" baseline="0" dirty="0" smtClean="0"/>
                        <a:t>Wheeling fees apply if looking to sell across state borders</a:t>
                      </a:r>
                      <a:endParaRPr lang="en-US" dirty="0"/>
                    </a:p>
                  </a:txBody>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84175"/>
            <a:ext cx="8534400" cy="758825"/>
          </a:xfrm>
        </p:spPr>
        <p:txBody>
          <a:bodyPr/>
          <a:lstStyle/>
          <a:p>
            <a:pPr>
              <a:defRPr/>
            </a:pPr>
            <a:r>
              <a:rPr lang="en-US" sz="3000" dirty="0" smtClean="0"/>
              <a:t>What DEMD is seeing in Indian Country </a:t>
            </a:r>
            <a:br>
              <a:rPr lang="en-US" sz="3000" dirty="0" smtClean="0"/>
            </a:br>
            <a:r>
              <a:rPr lang="en-US" sz="3000" dirty="0" smtClean="0"/>
              <a:t>with Utility Scale Projects</a:t>
            </a:r>
            <a:endParaRPr lang="en-US" sz="3000" dirty="0"/>
          </a:p>
        </p:txBody>
      </p:sp>
      <p:sp>
        <p:nvSpPr>
          <p:cNvPr id="19459" name="Content Placeholder 2"/>
          <p:cNvSpPr>
            <a:spLocks noGrp="1"/>
          </p:cNvSpPr>
          <p:nvPr>
            <p:ph sz="quarter" idx="1"/>
          </p:nvPr>
        </p:nvSpPr>
        <p:spPr>
          <a:xfrm>
            <a:off x="301625" y="1600200"/>
            <a:ext cx="8504238" cy="4572000"/>
          </a:xfrm>
        </p:spPr>
        <p:txBody>
          <a:bodyPr/>
          <a:lstStyle/>
          <a:p>
            <a:pPr>
              <a:defRPr/>
            </a:pPr>
            <a:r>
              <a:rPr lang="en-US" dirty="0" smtClean="0"/>
              <a:t>Most success with Tribe as Lessee</a:t>
            </a:r>
          </a:p>
          <a:p>
            <a:pPr marL="0" indent="0">
              <a:buFont typeface="Wingdings 2" pitchFamily="18" charset="2"/>
              <a:buNone/>
              <a:defRPr/>
            </a:pPr>
            <a:endParaRPr lang="en-US" dirty="0" smtClean="0"/>
          </a:p>
          <a:p>
            <a:pPr>
              <a:defRPr/>
            </a:pPr>
            <a:r>
              <a:rPr lang="en-US" dirty="0" smtClean="0"/>
              <a:t>Issues limiting success with Tribe as Owner</a:t>
            </a:r>
          </a:p>
          <a:p>
            <a:pPr lvl="1">
              <a:defRPr/>
            </a:pPr>
            <a:r>
              <a:rPr lang="en-US" dirty="0"/>
              <a:t>A</a:t>
            </a:r>
            <a:r>
              <a:rPr lang="en-US" dirty="0" smtClean="0"/>
              <a:t>ccess to tax incentives</a:t>
            </a:r>
          </a:p>
          <a:p>
            <a:pPr lvl="1">
              <a:defRPr/>
            </a:pPr>
            <a:r>
              <a:rPr lang="en-US" dirty="0" smtClean="0"/>
              <a:t>PPA issues – competing with low cost fossil fuels</a:t>
            </a:r>
          </a:p>
          <a:p>
            <a:pPr lvl="1">
              <a:defRPr/>
            </a:pPr>
            <a:r>
              <a:rPr lang="en-US" dirty="0" smtClean="0"/>
              <a:t>Lack of available transmission capacity</a:t>
            </a:r>
          </a:p>
          <a:p>
            <a:pPr lvl="1">
              <a:defRPr/>
            </a:pPr>
            <a:r>
              <a:rPr lang="en-US" dirty="0" smtClean="0"/>
              <a:t>High upfront costs</a:t>
            </a:r>
          </a:p>
          <a:p>
            <a:pPr lvl="1">
              <a:defRPr/>
            </a:pPr>
            <a:r>
              <a:rPr lang="en-US" dirty="0" smtClean="0"/>
              <a:t>Lack of proper business setting for attracting partners</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6C45620B99AB45AA6CDD1CD8444B1C" ma:contentTypeVersion="3" ma:contentTypeDescription="Create a new document." ma:contentTypeScope="" ma:versionID="ab09ce8653505f0c6c93b96801fe45b9">
  <xsd:schema xmlns:xsd="http://www.w3.org/2001/XMLSchema" xmlns:xs="http://www.w3.org/2001/XMLSchema" xmlns:p="http://schemas.microsoft.com/office/2006/metadata/properties" xmlns:ns2="883de5d1-f789-4d3a-8862-b6fadebe4854" xmlns:ns3="3f9fd6df-4768-4f07-9d79-fc3ecfa4d01e" targetNamespace="http://schemas.microsoft.com/office/2006/metadata/properties" ma:root="true" ma:fieldsID="a93c13faf366c2437d95888a3bc566ee" ns2:_="" ns3:_="">
    <xsd:import namespace="883de5d1-f789-4d3a-8862-b6fadebe4854"/>
    <xsd:import namespace="3f9fd6df-4768-4f07-9d79-fc3ecfa4d01e"/>
    <xsd:element name="properties">
      <xsd:complexType>
        <xsd:sequence>
          <xsd:element name="documentManagement">
            <xsd:complexType>
              <xsd:all>
                <xsd:element ref="ns2:Description0" minOccurs="0"/>
                <xsd:element ref="ns2:Date_x0020_Psoted" minOccurs="0"/>
                <xsd:element ref="ns3: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3de5d1-f789-4d3a-8862-b6fadebe4854"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Note"/>
      </xsd:simpleType>
    </xsd:element>
    <xsd:element name="Date_x0020_Psoted" ma:index="9" nillable="true" ma:displayName="Date Posted" ma:format="DateOnly" ma:internalName="Date_x0020_Psoted">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f9fd6df-4768-4f07-9d79-fc3ecfa4d01e" elementFormDefault="qualified">
    <xsd:import namespace="http://schemas.microsoft.com/office/2006/documentManagement/types"/>
    <xsd:import namespace="http://schemas.microsoft.com/office/infopath/2007/PartnerControls"/>
    <xsd:element name="Category" ma:index="10" nillable="true" ma:displayName="Category" ma:default="Energy Science" ma:format="Dropdown" ma:internalName="Category">
      <xsd:simpleType>
        <xsd:restriction base="dms:Choice">
          <xsd:enumeration value="General"/>
          <xsd:enumeration value="Energy Institute"/>
          <xsd:enumeration value="Energy Science"/>
          <xsd:enumeration value="Other"/>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escription0 xmlns="883de5d1-f789-4d3a-8862-b6fadebe4854" xsi:nil="true"/>
    <Category xmlns="3f9fd6df-4768-4f07-9d79-fc3ecfa4d01e">Energy Institute</Category>
    <Date_x0020_Psoted xmlns="883de5d1-f789-4d3a-8862-b6fadebe4854" xsi:nil="true"/>
  </documentManagement>
</p:properties>
</file>

<file path=customXml/itemProps1.xml><?xml version="1.0" encoding="utf-8"?>
<ds:datastoreItem xmlns:ds="http://schemas.openxmlformats.org/officeDocument/2006/customXml" ds:itemID="{2550B7E7-947E-4343-AB6C-DEFB2E06AD3B}"/>
</file>

<file path=customXml/itemProps2.xml><?xml version="1.0" encoding="utf-8"?>
<ds:datastoreItem xmlns:ds="http://schemas.openxmlformats.org/officeDocument/2006/customXml" ds:itemID="{510D9994-B52D-466A-AF87-DBA20A241AF5}"/>
</file>

<file path=customXml/itemProps3.xml><?xml version="1.0" encoding="utf-8"?>
<ds:datastoreItem xmlns:ds="http://schemas.openxmlformats.org/officeDocument/2006/customXml" ds:itemID="{6920A2D9-AFE3-4E3B-8246-3A535632A2B8}"/>
</file>

<file path=docProps/app.xml><?xml version="1.0" encoding="utf-8"?>
<Properties xmlns="http://schemas.openxmlformats.org/officeDocument/2006/extended-properties" xmlns:vt="http://schemas.openxmlformats.org/officeDocument/2006/docPropsVTypes">
  <Template>Apex</Template>
  <TotalTime>6498</TotalTime>
  <Words>1692</Words>
  <Application>Microsoft Office PowerPoint</Application>
  <PresentationFormat>On-screen Show (4:3)</PresentationFormat>
  <Paragraphs>331</Paragraphs>
  <Slides>29</Slides>
  <Notes>5</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Civic</vt:lpstr>
      <vt:lpstr>AIREI 2012 ENERGY INSTITUTE</vt:lpstr>
      <vt:lpstr>Mission</vt:lpstr>
      <vt:lpstr>PowerPoint Presentation</vt:lpstr>
      <vt:lpstr>PowerPoint Presentation</vt:lpstr>
      <vt:lpstr>PowerPoint Presentation</vt:lpstr>
      <vt:lpstr>Many Options… Define Your Problem</vt:lpstr>
      <vt:lpstr>How Renewable Energy Can Impact Self-Sufficiency</vt:lpstr>
      <vt:lpstr>What’s Driving Utility Scale Projects?</vt:lpstr>
      <vt:lpstr>What DEMD is seeing in Indian Country  with Utility Scale Projects</vt:lpstr>
      <vt:lpstr>Production Tax Credit Impact on Wind</vt:lpstr>
      <vt:lpstr>Industrial Scale Power</vt:lpstr>
      <vt:lpstr>Industrial Scale Projects An easier path for Tribal Ownership</vt:lpstr>
      <vt:lpstr>Utility Scale Project Comparison</vt:lpstr>
      <vt:lpstr>Industrial Scale WTE Project Economics</vt:lpstr>
      <vt:lpstr>Industrial Scale Job Opportunities</vt:lpstr>
      <vt:lpstr>PowerPoint Presentation</vt:lpstr>
      <vt:lpstr>PowerPoint Presentation</vt:lpstr>
      <vt:lpstr>Compressed Earth Block (CEB) Housing: Goals of project</vt:lpstr>
      <vt:lpstr>Goals Completed to Date </vt:lpstr>
      <vt:lpstr>CROW CEB Project</vt:lpstr>
      <vt:lpstr>PowerPoint Presentation</vt:lpstr>
      <vt:lpstr>PowerPoint Presentation</vt:lpstr>
      <vt:lpstr>PowerPoint Presentation</vt:lpstr>
      <vt:lpstr>Geothermal Heat Pumps</vt:lpstr>
      <vt:lpstr>Geothermal Heat Pumps</vt:lpstr>
      <vt:lpstr>The Cost of Geothermal Heat Pumps</vt:lpstr>
      <vt:lpstr>The Cost of Geothermal Heat Pumps</vt:lpstr>
      <vt:lpstr>Ground Source Heat Pump Website Sources</vt:lpstr>
      <vt:lpstr>Citizen Potawatomi Nation</vt:lpstr>
    </vt:vector>
  </TitlesOfParts>
  <Company>Bureau of Indian Affairs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jennifer.reimann</dc:creator>
  <cp:lastModifiedBy>Manydeeds, Stephen</cp:lastModifiedBy>
  <cp:revision>89</cp:revision>
  <dcterms:created xsi:type="dcterms:W3CDTF">2012-05-23T21:32:37Z</dcterms:created>
  <dcterms:modified xsi:type="dcterms:W3CDTF">2012-08-08T15:49:21Z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0x010100436C45620B99AB45AA6CDD1CD8444B1C</vt:lpwstr>
  </property>
</Properties>
</file>